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4.xml" ContentType="application/vnd.openxmlformats-officedocument.them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5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7.xml" ContentType="application/vnd.openxmlformats-officedocument.them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9.xml" ContentType="application/vnd.openxmlformats-officedocument.them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theme/theme10.xml" ContentType="application/vnd.openxmlformats-officedocument.them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11.xml" ContentType="application/vnd.openxmlformats-officedocument.them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4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5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7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8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9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0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11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2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  <p:sldMasterId id="2147483690" r:id="rId5"/>
    <p:sldMasterId id="2147483797" r:id="rId6"/>
    <p:sldMasterId id="2147483725" r:id="rId7"/>
    <p:sldMasterId id="2147483760" r:id="rId8"/>
    <p:sldMasterId id="2147483809" r:id="rId9"/>
    <p:sldMasterId id="2147483845" r:id="rId10"/>
    <p:sldMasterId id="2147483892" r:id="rId11"/>
    <p:sldMasterId id="2147483927" r:id="rId12"/>
    <p:sldMasterId id="2147483967" r:id="rId13"/>
    <p:sldMasterId id="2147484006" r:id="rId14"/>
  </p:sldMasterIdLst>
  <p:notesMasterIdLst>
    <p:notesMasterId r:id="rId29"/>
  </p:notesMasterIdLst>
  <p:handoutMasterIdLst>
    <p:handoutMasterId r:id="rId30"/>
  </p:handoutMasterIdLst>
  <p:sldIdLst>
    <p:sldId id="472" r:id="rId15"/>
    <p:sldId id="48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1" r:id="rId24"/>
    <p:sldId id="532" r:id="rId25"/>
    <p:sldId id="533" r:id="rId26"/>
    <p:sldId id="534" r:id="rId27"/>
    <p:sldId id="519" r:id="rId28"/>
  </p:sldIdLst>
  <p:sldSz cx="9144000" cy="5143500" type="screen16x9"/>
  <p:notesSz cx="6797675" cy="9926638"/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23">
          <p15:clr>
            <a:srgbClr val="A4A3A4"/>
          </p15:clr>
        </p15:guide>
        <p15:guide id="2" orient="horz" pos="2080">
          <p15:clr>
            <a:srgbClr val="A4A3A4"/>
          </p15:clr>
        </p15:guide>
        <p15:guide id="3" pos="56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3939">
          <p15:clr>
            <a:srgbClr val="A4A3A4"/>
          </p15:clr>
        </p15:guide>
        <p15:guide id="3" pos="3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CHNKEST" initials="M" lastIdx="13" clrIdx="0"/>
  <p:cmAuthor id="1" name="Mika 09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00"/>
    <a:srgbClr val="000000"/>
    <a:srgbClr val="5A1165"/>
    <a:srgbClr val="E73440"/>
    <a:srgbClr val="C07000"/>
    <a:srgbClr val="8B8807"/>
    <a:srgbClr val="1BA12B"/>
    <a:srgbClr val="7E7D76"/>
    <a:srgbClr val="1782DB"/>
    <a:srgbClr val="706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6" autoAdjust="0"/>
    <p:restoredTop sz="78848" autoAdjust="0"/>
  </p:normalViewPr>
  <p:slideViewPr>
    <p:cSldViewPr showGuides="1">
      <p:cViewPr varScale="1">
        <p:scale>
          <a:sx n="87" d="100"/>
          <a:sy n="87" d="100"/>
        </p:scale>
        <p:origin x="-1104" y="-84"/>
      </p:cViewPr>
      <p:guideLst>
        <p:guide orient="horz" pos="923"/>
        <p:guide orient="horz" pos="2080"/>
        <p:guide pos="56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3840" y="1326"/>
      </p:cViewPr>
      <p:guideLst>
        <p:guide orient="horz" pos="3127"/>
        <p:guide pos="3939"/>
        <p:guide pos="343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5201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en-US" sz="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999580FB-A1A7-4BFA-8980-0CB90ED5CC13}" type="datetimeFigureOut">
              <a:rPr lang="en-US" sz="800" smtClean="0"/>
              <a:pPr algn="l"/>
              <a:t>10/31/2014</a:t>
            </a:fld>
            <a:endParaRPr lang="en-US" sz="8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D310C-11CC-44CF-B61D-C36BD5A4E9FA}" type="slidenum">
              <a:rPr lang="en-US" sz="800" smtClean="0"/>
              <a:pPr/>
              <a:t>‹#›</a:t>
            </a:fld>
            <a:endParaRPr lang="en-US" sz="8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 dirty="0" smtClean="0"/>
              <a:t>Copyright 2012 FUJITSU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1966215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idx="1"/>
          </p:nvPr>
        </p:nvSpPr>
        <p:spPr>
          <a:xfrm>
            <a:off x="0" y="0"/>
            <a:ext cx="2926033" cy="5393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fld id="{9AF53C10-58A7-45D0-B2D2-D1576F087AB5}" type="datetimeFigureOut">
              <a:rPr lang="en-US" noProof="0" smtClean="0"/>
              <a:pPr/>
              <a:t>10/31/2014</a:t>
            </a:fld>
            <a:endParaRPr lang="en-US" noProof="0" dirty="0"/>
          </a:p>
        </p:txBody>
      </p:sp>
      <p:sp>
        <p:nvSpPr>
          <p:cNvPr id="15" name="Header Placeholder 14"/>
          <p:cNvSpPr>
            <a:spLocks noGrp="1"/>
          </p:cNvSpPr>
          <p:nvPr>
            <p:ph type="hdr" sz="quarter"/>
          </p:nvPr>
        </p:nvSpPr>
        <p:spPr>
          <a:xfrm>
            <a:off x="3871642" y="0"/>
            <a:ext cx="2926033" cy="5393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endParaRPr lang="en-US" noProof="0" dirty="0"/>
          </a:p>
        </p:txBody>
      </p:sp>
      <p:sp>
        <p:nvSpPr>
          <p:cNvPr id="16" name="Slide Image Placeholder 15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5"/>
          </p:nvPr>
        </p:nvSpPr>
        <p:spPr>
          <a:xfrm>
            <a:off x="3870069" y="9387317"/>
            <a:ext cx="2926033" cy="5393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12BC81D3-C59B-4C63-B840-07ACB8BAB3C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4"/>
          </p:nvPr>
        </p:nvSpPr>
        <p:spPr>
          <a:xfrm>
            <a:off x="0" y="9387317"/>
            <a:ext cx="2926033" cy="5393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r>
              <a:rPr lang="en-US" dirty="0" smtClean="0"/>
              <a:t>Copyright 2012 FUJITSU</a:t>
            </a:r>
            <a:endParaRPr lang="en-US" dirty="0"/>
          </a:p>
        </p:txBody>
      </p:sp>
      <p:sp>
        <p:nvSpPr>
          <p:cNvPr id="30" name="Notes Placeholder 29"/>
          <p:cNvSpPr>
            <a:spLocks noGrp="1"/>
          </p:cNvSpPr>
          <p:nvPr>
            <p:ph type="body" sz="quarter" idx="3"/>
          </p:nvPr>
        </p:nvSpPr>
        <p:spPr>
          <a:xfrm>
            <a:off x="544444" y="4963319"/>
            <a:ext cx="5708788" cy="4218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98905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82563" indent="-182563" algn="l" defTabSz="914400" rtl="0" eaLnBrk="1" latinLnBrk="0" hangingPunct="1">
      <a:spcBef>
        <a:spcPts val="516"/>
      </a:spcBef>
      <a:spcAft>
        <a:spcPts val="288"/>
      </a:spcAft>
      <a:buClr>
        <a:schemeClr val="accent2"/>
      </a:buClr>
      <a:buFont typeface="Wingdings" pitchFamily="2" charset="2"/>
      <a:buChar char="n"/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58775" indent="-176213" algn="l" defTabSz="914400" rtl="0" eaLnBrk="1" latinLnBrk="0" hangingPunct="1">
      <a:spcAft>
        <a:spcPts val="288"/>
      </a:spcAft>
      <a:buClr>
        <a:schemeClr val="tx2"/>
      </a:buClr>
      <a:buFont typeface="Wingdings" pitchFamily="2" charset="2"/>
      <a:buChar char="n"/>
      <a:defRPr sz="1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49263" indent="-90488" algn="l" defTabSz="914400" rtl="0" eaLnBrk="1" latinLnBrk="0" hangingPunct="1">
      <a:spcBef>
        <a:spcPts val="432"/>
      </a:spcBef>
      <a:spcAft>
        <a:spcPts val="24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541338" indent="-92075" algn="l" defTabSz="914400" rtl="0" eaLnBrk="1" latinLnBrk="0" hangingPunct="1">
      <a:spcBef>
        <a:spcPts val="384"/>
      </a:spcBef>
      <a:spcAft>
        <a:spcPts val="216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625475" indent="-84138" algn="l" defTabSz="914400" rtl="0" eaLnBrk="1" latinLnBrk="0" hangingPunct="1">
      <a:spcBef>
        <a:spcPts val="336"/>
      </a:spcBef>
      <a:spcAft>
        <a:spcPts val="192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Linkki</a:t>
            </a:r>
            <a:r>
              <a:rPr lang="de-DE" baseline="0" dirty="0" smtClean="0"/>
              <a:t> ETERNUS –</a:t>
            </a:r>
            <a:r>
              <a:rPr lang="de-DE" baseline="0" dirty="0" err="1" smtClean="0"/>
              <a:t>esittelyvideoon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puhekuplaan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0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Copyright 2012 FUJITSU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21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231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09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6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923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ja-JP" smtClean="0">
                <a:solidFill>
                  <a:prstClr val="black"/>
                </a:solidFill>
                <a:ea typeface="ＭＳ Ｐゴシック"/>
              </a:rPr>
              <a:t>Copyright 2007 FUJITSU LIMITED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843895-AEDA-4D3F-AEDB-090D34FFB8EA}" type="slidenum">
              <a:rPr lang="en-US" altLang="ja-JP" smtClean="0">
                <a:solidFill>
                  <a:prstClr val="black"/>
                </a:solidFill>
                <a:ea typeface="ＭＳ Ｐゴシック"/>
              </a:rPr>
              <a:pPr/>
              <a:t>13</a:t>
            </a:fld>
            <a:endParaRPr lang="en-US" altLang="ja-JP" smtClean="0">
              <a:solidFill>
                <a:prstClr val="black"/>
              </a:solidFill>
              <a:ea typeface="ＭＳ Ｐゴシック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ja-JP" smtClean="0">
              <a:latin typeface="Arial" charset="0"/>
              <a:ea typeface="MS UI 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87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Copyright 2014 FUJITSU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98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Copyright 2011 FUJITSU</a:t>
            </a:r>
            <a:endParaRPr lang="en-GB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40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77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19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47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106363" y="739775"/>
            <a:ext cx="6584950" cy="37036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Copyright 2011 FUJITSU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59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106363" y="739775"/>
            <a:ext cx="6584950" cy="37036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Copyright 2011 FUJITSU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27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6363" y="739775"/>
            <a:ext cx="6584950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Copyright 2011 FUJITSU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26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8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8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8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1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image" Target="../media/image4.png"/><Relationship Id="rId4" Type="http://schemas.openxmlformats.org/officeDocument/2006/relationships/tags" Target="../tags/tag111.xml"/><Relationship Id="rId9" Type="http://schemas.openxmlformats.org/officeDocument/2006/relationships/image" Target="../media/image18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8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8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9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0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11.emf"/><Relationship Id="rId4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1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8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4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1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6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11.emf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9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69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2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79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2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5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18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19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19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198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19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0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2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5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09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10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11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12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1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18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217.xml"/><Relationship Id="rId1" Type="http://schemas.openxmlformats.org/officeDocument/2006/relationships/vmlDrawing" Target="../drawings/vmlDrawing1.vml"/><Relationship Id="rId6" Type="http://schemas.openxmlformats.org/officeDocument/2006/relationships/tags" Target="../tags/tag221.xml"/><Relationship Id="rId11" Type="http://schemas.openxmlformats.org/officeDocument/2006/relationships/image" Target="../media/image26.png"/><Relationship Id="rId5" Type="http://schemas.openxmlformats.org/officeDocument/2006/relationships/tags" Target="../tags/tag220.xml"/><Relationship Id="rId10" Type="http://schemas.openxmlformats.org/officeDocument/2006/relationships/image" Target="../media/image25.jpeg"/><Relationship Id="rId4" Type="http://schemas.openxmlformats.org/officeDocument/2006/relationships/tags" Target="../tags/tag219.xml"/><Relationship Id="rId9" Type="http://schemas.openxmlformats.org/officeDocument/2006/relationships/image" Target="../media/image24.emf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tags" Target="../tags/tag223.xml"/><Relationship Id="rId7" Type="http://schemas.openxmlformats.org/officeDocument/2006/relationships/oleObject" Target="../embeddings/oleObject2.bin"/><Relationship Id="rId2" Type="http://schemas.openxmlformats.org/officeDocument/2006/relationships/tags" Target="../tags/tag222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225.xml"/><Relationship Id="rId10" Type="http://schemas.openxmlformats.org/officeDocument/2006/relationships/image" Target="../media/image26.png"/><Relationship Id="rId4" Type="http://schemas.openxmlformats.org/officeDocument/2006/relationships/tags" Target="../tags/tag224.xml"/><Relationship Id="rId9" Type="http://schemas.openxmlformats.org/officeDocument/2006/relationships/image" Target="../media/image27.jpe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26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29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1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2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6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39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4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4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4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43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4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4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image" Target="../media/image30.jpeg"/><Relationship Id="rId4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53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56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5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58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5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0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3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6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7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6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70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7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7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9.emf"/><Relationship Id="rId4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9.emf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1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3639741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 dirty="0" smtClean="0">
                <a:solidFill>
                  <a:srgbClr val="FFFFFF"/>
                </a:solidFill>
                <a:latin typeface="Arial"/>
              </a:rPr>
              <a:t>Titelmasterformat durch Klicken bearbeiten</a:t>
            </a:r>
            <a:endParaRPr lang="en-GB" sz="44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 dirty="0" smtClean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2000" y="1329929"/>
            <a:ext cx="8640000" cy="172788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2000" y="3436143"/>
            <a:ext cx="8640000" cy="135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sp>
        <p:nvSpPr>
          <p:cNvPr id="46" name="Rechteck 45"/>
          <p:cNvSpPr/>
          <p:nvPr userDrawn="1"/>
        </p:nvSpPr>
        <p:spPr>
          <a:xfrm>
            <a:off x="4355976" y="5002020"/>
            <a:ext cx="360040" cy="1414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noProof="0" dirty="0" smtClea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4836319"/>
            <a:ext cx="9144000" cy="1500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US" noProof="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Fujitsu_Logo_white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430" y="252565"/>
            <a:ext cx="1255970" cy="545207"/>
          </a:xfrm>
          <a:prstGeom prst="rect">
            <a:avLst/>
          </a:prstGeom>
          <a:noFill/>
        </p:spPr>
      </p:pic>
      <p:sp>
        <p:nvSpPr>
          <p:cNvPr id="12" name="Rectangle 21"/>
          <p:cNvSpPr/>
          <p:nvPr userDrawn="1"/>
        </p:nvSpPr>
        <p:spPr bwMode="gray">
          <a:xfrm>
            <a:off x="4932000" y="4988729"/>
            <a:ext cx="4024800" cy="15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85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79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71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80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65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69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15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8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24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6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71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756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2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987530"/>
            <a:ext cx="5569246" cy="2783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3639741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durch Klicken 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dirty="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2000" y="1329929"/>
            <a:ext cx="8640000" cy="172788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2000" y="3436143"/>
            <a:ext cx="8640000" cy="135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sp>
        <p:nvSpPr>
          <p:cNvPr id="46" name="Rechteck 45"/>
          <p:cNvSpPr/>
          <p:nvPr userDrawn="1"/>
        </p:nvSpPr>
        <p:spPr>
          <a:xfrm>
            <a:off x="4355976" y="5002020"/>
            <a:ext cx="360040" cy="1414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4836319"/>
            <a:ext cx="9144000" cy="1500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rgbClr val="A30B1A"/>
              </a:buClr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7" name="Picture 2" descr="Fujitsu_Logo_white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430" y="267430"/>
            <a:ext cx="1255970" cy="545207"/>
          </a:xfrm>
          <a:prstGeom prst="rect">
            <a:avLst/>
          </a:prstGeom>
          <a:noFill/>
        </p:spPr>
      </p:pic>
      <p:sp>
        <p:nvSpPr>
          <p:cNvPr id="12" name="Rectangle 21"/>
          <p:cNvSpPr/>
          <p:nvPr userDrawn="1"/>
        </p:nvSpPr>
        <p:spPr bwMode="gray">
          <a:xfrm>
            <a:off x="4932000" y="4988729"/>
            <a:ext cx="4024800" cy="15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altLang="ja-JP" sz="800" dirty="0" smtClean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2934891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2000" y="1600200"/>
            <a:ext cx="8640000" cy="75552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2000" y="2787253"/>
            <a:ext cx="8640000" cy="20526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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pic>
        <p:nvPicPr>
          <p:cNvPr id="17" name="Picture 3" descr="Fujitsu_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40" y="252564"/>
            <a:ext cx="1184504" cy="42371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3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940269"/>
            <a:ext cx="5569246" cy="27836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460" y="141413"/>
            <a:ext cx="116630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460" y="141413"/>
            <a:ext cx="116630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023360" y="4855464"/>
            <a:ext cx="1097280" cy="150876"/>
          </a:xfrm>
          <a:prstGeom prst="rect">
            <a:avLst/>
          </a:prstGeom>
        </p:spPr>
        <p:txBody>
          <a:bodyPr/>
          <a:lstStyle/>
          <a:p>
            <a:fld id="{338E54AF-64BD-45C2-B7B1-25D891A80782}" type="datetime1">
              <a:rPr lang="fi-FI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31.10.2014</a:t>
            </a:fld>
            <a:endParaRPr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365760" y="4855464"/>
            <a:ext cx="320040" cy="150876"/>
          </a:xfrm>
          <a:prstGeom prst="rect">
            <a:avLst/>
          </a:prstGeom>
        </p:spPr>
        <p:txBody>
          <a:bodyPr/>
          <a:lstStyle/>
          <a:p>
            <a:fld id="{39FE57C1-99E3-4342-90AE-63D315326D4A}" type="slidenum">
              <a:rPr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>
                <a:solidFill>
                  <a:srgbClr val="000000">
                    <a:lumMod val="50000"/>
                    <a:lumOff val="50000"/>
                  </a:srgbClr>
                </a:solidFill>
                <a:cs typeface="Arial" pitchFamily="34" charset="0"/>
              </a:rPr>
              <a:t>Violin Memory Inc. Proprietary</a:t>
            </a: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339725" y="304710"/>
            <a:ext cx="8375650" cy="4698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1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3639741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VCT_Backup_ID_44" hidden="1"/>
          <p:cNvSpPr txBox="1"/>
          <p:nvPr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 dirty="0" smtClean="0">
                <a:solidFill>
                  <a:srgbClr val="FFFFFF"/>
                </a:solidFill>
                <a:latin typeface="Arial"/>
              </a:rPr>
              <a:t>Titelmasterformat durch Klicken bearbeiten</a:t>
            </a:r>
            <a:endParaRPr lang="en-GB" sz="44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VCT_Backup_ID_45" hidden="1"/>
          <p:cNvSpPr txBox="1"/>
          <p:nvPr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 dirty="0" smtClean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2000" y="1329929"/>
            <a:ext cx="8640000" cy="172788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390" y="3597910"/>
            <a:ext cx="8640000" cy="135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sp>
        <p:nvSpPr>
          <p:cNvPr id="46" name="Rechteck 45"/>
          <p:cNvSpPr/>
          <p:nvPr/>
        </p:nvSpPr>
        <p:spPr>
          <a:xfrm>
            <a:off x="4355976" y="5002020"/>
            <a:ext cx="360040" cy="1414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noProof="0" dirty="0" smtClea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4836319"/>
            <a:ext cx="9144000" cy="1500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US" noProof="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Fujitsu_Logo_wh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0000" y="252565"/>
            <a:ext cx="1454400" cy="545207"/>
          </a:xfrm>
          <a:prstGeom prst="rect">
            <a:avLst/>
          </a:prstGeom>
          <a:noFill/>
        </p:spPr>
      </p:pic>
      <p:sp>
        <p:nvSpPr>
          <p:cNvPr id="12" name="Rectangle 21"/>
          <p:cNvSpPr/>
          <p:nvPr/>
        </p:nvSpPr>
        <p:spPr bwMode="gray">
          <a:xfrm>
            <a:off x="4932000" y="4988729"/>
            <a:ext cx="4024800" cy="15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13" name="Picture 2" descr="TitleRed_L150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3639741"/>
          </a:xfrm>
          <a:prstGeom prst="rect">
            <a:avLst/>
          </a:prstGeom>
          <a:noFill/>
        </p:spPr>
      </p:pic>
      <p:sp>
        <p:nvSpPr>
          <p:cNvPr id="14" name="VCT_Marker_ID_7" hidden="1"/>
          <p:cNvSpPr/>
          <p:nvPr userDrawn="1">
            <p:custDataLst>
              <p:tags r:id="rId4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VCT_Backup_ID_44" hidden="1"/>
          <p:cNvSpPr txBox="1"/>
          <p:nvPr userDrawn="1">
            <p:custDataLst>
              <p:tags r:id="rId5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 dirty="0" smtClean="0">
                <a:solidFill>
                  <a:srgbClr val="FFFFFF"/>
                </a:solidFill>
                <a:latin typeface="Arial"/>
              </a:rPr>
              <a:t>Titelmasterformat durch Klicken bearbeiten</a:t>
            </a:r>
            <a:endParaRPr lang="en-GB" sz="44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VCT_Backup_ID_45" hidden="1"/>
          <p:cNvSpPr txBox="1"/>
          <p:nvPr userDrawn="1">
            <p:custDataLst>
              <p:tags r:id="rId6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 dirty="0" smtClean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4355976" y="5002020"/>
            <a:ext cx="360040" cy="1414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noProof="0" dirty="0" smtClean="0">
              <a:solidFill>
                <a:schemeClr val="tx1"/>
              </a:solidFill>
            </a:endParaRPr>
          </a:p>
        </p:txBody>
      </p:sp>
      <p:sp>
        <p:nvSpPr>
          <p:cNvPr id="18" name="Rectangle 41"/>
          <p:cNvSpPr/>
          <p:nvPr userDrawn="1"/>
        </p:nvSpPr>
        <p:spPr>
          <a:xfrm>
            <a:off x="0" y="4836319"/>
            <a:ext cx="9144000" cy="1500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US" noProof="0" dirty="0" smtClean="0">
              <a:solidFill>
                <a:schemeClr val="tx1"/>
              </a:solidFill>
            </a:endParaRPr>
          </a:p>
        </p:txBody>
      </p:sp>
      <p:pic>
        <p:nvPicPr>
          <p:cNvPr id="19" name="Picture 2" descr="Fujitsu_Logo_white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40" y="252565"/>
            <a:ext cx="1183960" cy="545207"/>
          </a:xfrm>
          <a:prstGeom prst="rect">
            <a:avLst/>
          </a:prstGeom>
          <a:noFill/>
        </p:spPr>
      </p:pic>
      <p:sp>
        <p:nvSpPr>
          <p:cNvPr id="20" name="Rectangle 21"/>
          <p:cNvSpPr/>
          <p:nvPr userDrawn="1"/>
        </p:nvSpPr>
        <p:spPr bwMode="gray">
          <a:xfrm>
            <a:off x="4932000" y="4988729"/>
            <a:ext cx="4024800" cy="15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2934891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1600200"/>
            <a:ext cx="8640000" cy="75552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2787253"/>
            <a:ext cx="8640000" cy="20526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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 bwMode="gray">
          <a:xfrm>
            <a:off x="252000" y="1600200"/>
            <a:ext cx="8640000" cy="75552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2787253"/>
            <a:ext cx="8640000" cy="20526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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pic>
        <p:nvPicPr>
          <p:cNvPr id="8" name="Picture 3" descr="Fujitsu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450" y="51400"/>
            <a:ext cx="1112494" cy="42371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94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Eine Ecke des Rechtecks abrunden 5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Eine Ecke des Rechtecks abrunden 5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</p:spTree>
    <p:extLst>
      <p:ext uri="{BB962C8B-B14F-4D97-AF65-F5344CB8AC3E}">
        <p14:creationId xmlns:p14="http://schemas.microsoft.com/office/powerpoint/2010/main" val="33363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pic>
        <p:nvPicPr>
          <p:cNvPr id="35" name="Picture 2" descr="Fujitsu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1363500"/>
            <a:ext cx="5569246" cy="2087731"/>
          </a:xfrm>
          <a:prstGeom prst="rect">
            <a:avLst/>
          </a:prstGeom>
          <a:noFill/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pic>
        <p:nvPicPr>
          <p:cNvPr id="6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1363500"/>
            <a:ext cx="5569246" cy="208773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7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RM.ep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90" y="546497"/>
            <a:ext cx="3094213" cy="2539935"/>
          </a:xfrm>
          <a:prstGeom prst="rect">
            <a:avLst/>
          </a:prstGeom>
        </p:spPr>
      </p:pic>
      <p:sp>
        <p:nvSpPr>
          <p:cNvPr id="48" name="Title 47"/>
          <p:cNvSpPr>
            <a:spLocks noGrp="1"/>
          </p:cNvSpPr>
          <p:nvPr>
            <p:ph type="title" hasCustomPrompt="1"/>
          </p:nvPr>
        </p:nvSpPr>
        <p:spPr bwMode="gray">
          <a:xfrm>
            <a:off x="389227" y="708520"/>
            <a:ext cx="2951810" cy="156621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b="0" i="0" kern="1200" noProof="0" smtClean="0">
                <a:solidFill>
                  <a:schemeClr val="bg1"/>
                </a:solidFill>
                <a:latin typeface="Fujitsu Sans Light"/>
                <a:ea typeface="+mj-ea"/>
                <a:cs typeface="Fujitsu Sans Light"/>
              </a:defRPr>
            </a:lvl1pPr>
          </a:lstStyle>
          <a:p>
            <a:r>
              <a:rPr lang="de-DE" noProof="0" dirty="0" smtClean="0"/>
              <a:t>Mastertitelformat </a:t>
            </a:r>
            <a:r>
              <a:rPr lang="de-DE" noProof="0" dirty="0"/>
              <a:t>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388627" y="2436760"/>
            <a:ext cx="302442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0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 dirty="0" smtClean="0">
                <a:solidFill>
                  <a:srgbClr val="FFFFFF"/>
                </a:solidFill>
                <a:latin typeface="Arial"/>
              </a:rPr>
              <a:t>Titelmasterformat durch Klicken bearbeiten</a:t>
            </a:r>
            <a:endParaRPr lang="en-GB" sz="44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 dirty="0" smtClean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5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180" y="141413"/>
            <a:ext cx="132658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8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5" name="Gruppieren 21"/>
          <p:cNvGrpSpPr/>
          <p:nvPr userDrawn="1"/>
        </p:nvGrpSpPr>
        <p:grpSpPr>
          <a:xfrm>
            <a:off x="7606538" y="114300"/>
            <a:ext cx="1418400" cy="792555"/>
            <a:chOff x="7606538" y="114300"/>
            <a:chExt cx="1418400" cy="792555"/>
          </a:xfrm>
        </p:grpSpPr>
        <p:sp>
          <p:nvSpPr>
            <p:cNvPr id="6" name="AutoShape 48"/>
            <p:cNvSpPr>
              <a:spLocks noChangeAspect="1" noChangeArrowheads="1" noTextEdit="1"/>
            </p:cNvSpPr>
            <p:nvPr/>
          </p:nvSpPr>
          <p:spPr bwMode="gray">
            <a:xfrm>
              <a:off x="7606538" y="114300"/>
              <a:ext cx="1418400" cy="79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" name="Group 129"/>
            <p:cNvGrpSpPr/>
            <p:nvPr/>
          </p:nvGrpSpPr>
          <p:grpSpPr bwMode="gray">
            <a:xfrm>
              <a:off x="8009648" y="249581"/>
              <a:ext cx="893674" cy="434539"/>
              <a:chOff x="7792721" y="157163"/>
              <a:chExt cx="1038225" cy="504825"/>
            </a:xfrm>
          </p:grpSpPr>
          <p:sp>
            <p:nvSpPr>
              <p:cNvPr id="8" name="Freeform 71"/>
              <p:cNvSpPr>
                <a:spLocks/>
              </p:cNvSpPr>
              <p:nvPr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" name="Freeform 72"/>
              <p:cNvSpPr>
                <a:spLocks/>
              </p:cNvSpPr>
              <p:nvPr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Freeform 73"/>
              <p:cNvSpPr>
                <a:spLocks/>
              </p:cNvSpPr>
              <p:nvPr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Freeform 74"/>
              <p:cNvSpPr>
                <a:spLocks/>
              </p:cNvSpPr>
              <p:nvPr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Freeform 75"/>
              <p:cNvSpPr>
                <a:spLocks/>
              </p:cNvSpPr>
              <p:nvPr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Freeform 76"/>
              <p:cNvSpPr>
                <a:spLocks/>
              </p:cNvSpPr>
              <p:nvPr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Freeform 77"/>
              <p:cNvSpPr>
                <a:spLocks/>
              </p:cNvSpPr>
              <p:nvPr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Freeform 78"/>
              <p:cNvSpPr>
                <a:spLocks/>
              </p:cNvSpPr>
              <p:nvPr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2000" y="178390"/>
            <a:ext cx="7128000" cy="5211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Fujitsu Sans Light" panose="020B0304060202020204" pitchFamily="34" charset="0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987530"/>
            <a:ext cx="8640000" cy="385236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17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smtClean="0">
                <a:solidFill>
                  <a:srgbClr val="87867E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dirty="0" smtClean="0">
              <a:solidFill>
                <a:srgbClr val="87867E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9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33646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40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22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81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70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37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77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0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2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05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15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2934891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2000" y="1600200"/>
            <a:ext cx="8640000" cy="75552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2000" y="2787253"/>
            <a:ext cx="8640000" cy="20526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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pic>
        <p:nvPicPr>
          <p:cNvPr id="17" name="Picture 3" descr="Fujitsu_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40" y="252564"/>
            <a:ext cx="1184504" cy="42371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57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12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0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70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12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85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79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71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80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65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69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15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8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24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6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71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756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2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pic>
        <p:nvPicPr>
          <p:cNvPr id="3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1363500"/>
            <a:ext cx="5569246" cy="20877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medi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 descr="MiddleGray_24_L15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028950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0825" y="1563638"/>
            <a:ext cx="8642350" cy="864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0824" y="2787780"/>
            <a:ext cx="8642351" cy="2015995"/>
          </a:xfrm>
        </p:spPr>
        <p:txBody>
          <a:bodyPr/>
          <a:lstStyle>
            <a:lvl1pPr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n"/>
              <a:defRPr sz="2200"/>
            </a:lvl1pPr>
            <a:lvl2pPr marL="266700" indent="-266700">
              <a:spcBef>
                <a:spcPts val="516"/>
              </a:spcBef>
              <a:buFont typeface="Wingdings" pitchFamily="2" charset="2"/>
              <a:buChar char="n"/>
              <a:defRPr sz="2400"/>
            </a:lvl2pPr>
            <a:lvl3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3pPr>
            <a:lvl4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4pPr>
            <a:lvl5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15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/>
              <a:t>Copyright 2014 FUJITSU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9195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8" y="1005698"/>
            <a:ext cx="4177159" cy="1872927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0824" y="987427"/>
            <a:ext cx="4177159" cy="38163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Copyright 2014 FUJITSU</a:t>
            </a:r>
            <a:endParaRPr lang="de-DE" dirty="0"/>
          </a:p>
        </p:txBody>
      </p:sp>
      <p:sp>
        <p:nvSpPr>
          <p:cNvPr id="6" name="Bildplatzhalter 12"/>
          <p:cNvSpPr>
            <a:spLocks noGrp="1"/>
          </p:cNvSpPr>
          <p:nvPr>
            <p:ph type="pic" sz="quarter" idx="17"/>
            <p:custDataLst>
              <p:tags r:id="rId2"/>
            </p:custDataLst>
          </p:nvPr>
        </p:nvSpPr>
        <p:spPr bwMode="gray">
          <a:xfrm>
            <a:off x="4726651" y="2949914"/>
            <a:ext cx="4177159" cy="1872927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en-US" noProof="0" dirty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942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buSzPct val="90000"/>
              <a:buFont typeface="Wingdings" pitchFamily="2" charset="2"/>
              <a:buChar char="n"/>
              <a:defRPr/>
            </a:lvl1pPr>
            <a:lvl2pPr>
              <a:buClr>
                <a:schemeClr val="bg2">
                  <a:lumMod val="75000"/>
                </a:schemeClr>
              </a:buClr>
              <a:buSzPct val="85000"/>
              <a:buFont typeface="Wingdings" pitchFamily="2" charset="2"/>
              <a:buChar char="n"/>
              <a:defRPr/>
            </a:lvl2pPr>
            <a:lvl3pPr>
              <a:buClr>
                <a:schemeClr val="accent1">
                  <a:lumMod val="75000"/>
                </a:schemeClr>
              </a:buClr>
              <a:buSzPct val="80000"/>
              <a:buFont typeface="Wingdings" pitchFamily="2" charset="2"/>
              <a:buChar char="n"/>
              <a:defRPr/>
            </a:lvl3pPr>
            <a:lvl4pPr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n"/>
              <a:defRPr/>
            </a:lvl4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スライド番号プレースホルダ 6"/>
          <p:cNvSpPr>
            <a:spLocks noGrp="1"/>
          </p:cNvSpPr>
          <p:nvPr>
            <p:ph type="sldNum" sz="quarter" idx="4"/>
          </p:nvPr>
        </p:nvSpPr>
        <p:spPr>
          <a:xfrm>
            <a:off x="0" y="4948014"/>
            <a:ext cx="9144000" cy="195486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Fujitsu Sans" panose="020B0404060202020204" pitchFamily="34" charset="0"/>
              </a:defRPr>
            </a:lvl1pPr>
          </a:lstStyle>
          <a:p>
            <a:fld id="{AA3580D9-4C51-4DA9-ABE9-703DBACBEC2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30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PT_RM4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Bild 4" descr="SM_Tag.ai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400" y="249428"/>
            <a:ext cx="1476000" cy="558874"/>
          </a:xfrm>
          <a:prstGeom prst="rect">
            <a:avLst/>
          </a:prstGeom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durch Klicken 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dirty="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 dirty="0">
              <a:solidFill>
                <a:srgbClr val="000000"/>
              </a:solidFill>
            </a:endParaRPr>
          </a:p>
        </p:txBody>
      </p:sp>
      <p:pic>
        <p:nvPicPr>
          <p:cNvPr id="15" name="Bild 5" descr="PPT_RM4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Bild 10" descr="RM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91" y="546496"/>
            <a:ext cx="2337829" cy="2526313"/>
          </a:xfrm>
          <a:prstGeom prst="rect">
            <a:avLst/>
          </a:prstGeom>
        </p:spPr>
      </p:pic>
      <p:sp>
        <p:nvSpPr>
          <p:cNvPr id="17" name="Title 47"/>
          <p:cNvSpPr>
            <a:spLocks noGrp="1"/>
          </p:cNvSpPr>
          <p:nvPr>
            <p:ph type="title" hasCustomPrompt="1"/>
          </p:nvPr>
        </p:nvSpPr>
        <p:spPr bwMode="gray">
          <a:xfrm>
            <a:off x="389227" y="771500"/>
            <a:ext cx="2166493" cy="135921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2800" b="0" i="0" kern="1200" noProof="0" smtClean="0">
                <a:solidFill>
                  <a:schemeClr val="bg1"/>
                </a:solidFill>
                <a:latin typeface="Fujitsu Sans Light"/>
                <a:ea typeface="+mj-ea"/>
                <a:cs typeface="Fujitsu Sans Light"/>
              </a:defRPr>
            </a:lvl1pPr>
          </a:lstStyle>
          <a:p>
            <a:r>
              <a:rPr lang="de-DE" noProof="0" dirty="0" smtClean="0"/>
              <a:t>Mastertitelformat </a:t>
            </a:r>
            <a:r>
              <a:rPr lang="de-DE" noProof="0" dirty="0"/>
              <a:t>bearbeiten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 bwMode="gray">
          <a:xfrm>
            <a:off x="388627" y="2436760"/>
            <a:ext cx="2239103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3675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rgbClr val="A30B1A"/>
              </a:buClr>
            </a:pPr>
            <a:endParaRPr lang="de-DE" dirty="0" smtClean="0">
              <a:solidFill>
                <a:srgbClr val="000000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460" y="6480"/>
            <a:ext cx="116630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FFFFFF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800" dirty="0" smtClean="0">
                <a:solidFill>
                  <a:srgbClr val="FFFFFF"/>
                </a:solidFill>
                <a:ea typeface="ＭＳ Ｐゴシック" charset="-128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46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40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22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81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70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37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77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0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2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05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15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57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12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0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70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12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85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79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71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80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65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69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15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8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24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6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71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756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2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915520"/>
            <a:ext cx="5569246" cy="2783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3639741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durch Klicken 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dirty="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2000" y="1329929"/>
            <a:ext cx="8640000" cy="172788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2000" y="3436143"/>
            <a:ext cx="8640000" cy="135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sp>
        <p:nvSpPr>
          <p:cNvPr id="46" name="Rechteck 45"/>
          <p:cNvSpPr/>
          <p:nvPr userDrawn="1"/>
        </p:nvSpPr>
        <p:spPr>
          <a:xfrm>
            <a:off x="4355976" y="5002020"/>
            <a:ext cx="360040" cy="1414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4836319"/>
            <a:ext cx="9144000" cy="1500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rgbClr val="A30B1A"/>
              </a:buClr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7" name="Picture 2" descr="Fujitsu_Logo_white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430" y="252565"/>
            <a:ext cx="1255970" cy="545207"/>
          </a:xfrm>
          <a:prstGeom prst="rect">
            <a:avLst/>
          </a:prstGeom>
          <a:noFill/>
        </p:spPr>
      </p:pic>
      <p:sp>
        <p:nvSpPr>
          <p:cNvPr id="12" name="Rectangle 21"/>
          <p:cNvSpPr/>
          <p:nvPr userDrawn="1"/>
        </p:nvSpPr>
        <p:spPr bwMode="gray">
          <a:xfrm>
            <a:off x="4932000" y="4988729"/>
            <a:ext cx="4024800" cy="15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altLang="ja-JP" sz="800" dirty="0" smtClean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2934891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2000" y="1600200"/>
            <a:ext cx="8640000" cy="75552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2000" y="2787253"/>
            <a:ext cx="8640000" cy="20526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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pic>
        <p:nvPicPr>
          <p:cNvPr id="17" name="Picture 3" descr="Fujitsu_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430" y="252564"/>
            <a:ext cx="1256514" cy="42371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3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350" y="915520"/>
            <a:ext cx="5569246" cy="27836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470" y="141413"/>
            <a:ext cx="109429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470" y="141413"/>
            <a:ext cx="109429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think-cell Folie" r:id="rId8" imgW="360" imgH="360" progId="TCLayout.ActiveDocument.1">
                  <p:embed/>
                </p:oleObj>
              </mc:Choice>
              <mc:Fallback>
                <p:oleObj name="think-cell Folie" r:id="rId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VCT_Marker_ID_7" hidden="1"/>
          <p:cNvSpPr/>
          <p:nvPr userDrawn="1">
            <p:custDataLst>
              <p:tags r:id="rId3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4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durch Klicken 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5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dirty="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26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ts val="20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0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Formatvorlage des Untertitelmasters durch Klicken bearbeiten</a:t>
            </a:r>
            <a:endParaRPr lang="en-US" noProof="0" dirty="0"/>
          </a:p>
        </p:txBody>
      </p:sp>
      <p:pic>
        <p:nvPicPr>
          <p:cNvPr id="1026" name="Picture 2" descr="Fujitsu_Logo_whit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185" y="243040"/>
            <a:ext cx="1252800" cy="626179"/>
          </a:xfrm>
          <a:prstGeom prst="rect">
            <a:avLst/>
          </a:prstGeom>
          <a:noFill/>
        </p:spPr>
      </p:pic>
      <p:sp>
        <p:nvSpPr>
          <p:cNvPr id="11" name="Eine Ecke des Rechtecks abrunden 10"/>
          <p:cNvSpPr/>
          <p:nvPr userDrawn="1">
            <p:custDataLst>
              <p:tags r:id="rId6"/>
            </p:custDataLst>
          </p:nvPr>
        </p:nvSpPr>
        <p:spPr>
          <a:xfrm>
            <a:off x="0" y="3219822"/>
            <a:ext cx="9144000" cy="1923678"/>
          </a:xfrm>
          <a:prstGeom prst="round1Rect">
            <a:avLst>
              <a:gd name="adj" fmla="val 19806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3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5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1" name="think-cell Folie" r:id="rId7" imgW="360" imgH="360" progId="TCLayout.ActiveDocument.1">
                  <p:embed/>
                </p:oleObj>
              </mc:Choice>
              <mc:Fallback>
                <p:oleObj name="think-cell Folie" r:id="rId7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79" descr="TitleRed_24_L150"/>
          <p:cNvPicPr>
            <a:picLocks noChangeAspect="1" noChangeArrowheads="1"/>
          </p:cNvPicPr>
          <p:nvPr userDrawn="1"/>
        </p:nvPicPr>
        <p:blipFill>
          <a:blip r:embed="rId9" cstate="print"/>
          <a:stretch>
            <a:fillRect/>
          </a:stretch>
        </p:blipFill>
        <p:spPr bwMode="gray">
          <a:xfrm>
            <a:off x="0" y="0"/>
            <a:ext cx="9144000" cy="37307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VCT_Marker_ID_7" hidden="1"/>
          <p:cNvSpPr/>
          <p:nvPr userDrawn="1">
            <p:custDataLst>
              <p:tags r:id="rId3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4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durch Klicken 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5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dirty="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Fujitsu_Logo_white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664185" y="243040"/>
            <a:ext cx="1252800" cy="626179"/>
          </a:xfrm>
          <a:prstGeom prst="rect">
            <a:avLst/>
          </a:prstGeom>
          <a:noFill/>
        </p:spPr>
      </p:pic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37" name="Footer Placeholder 110"/>
          <p:cNvSpPr>
            <a:spLocks noGrp="1"/>
          </p:cNvSpPr>
          <p:nvPr>
            <p:ph type="ftr" sz="quarter" idx="3"/>
          </p:nvPr>
        </p:nvSpPr>
        <p:spPr bwMode="gray"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  <p:sp>
        <p:nvSpPr>
          <p:cNvPr id="15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26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ts val="20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0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4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 descr="MiddleGray_24_L15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028950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0825" y="1563638"/>
            <a:ext cx="8642350" cy="864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0824" y="2787780"/>
            <a:ext cx="8642351" cy="2015995"/>
          </a:xfrm>
        </p:spPr>
        <p:txBody>
          <a:bodyPr/>
          <a:lstStyle>
            <a:lvl1pPr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n"/>
              <a:defRPr sz="2200"/>
            </a:lvl1pPr>
            <a:lvl2pPr marL="266700" indent="-266700">
              <a:spcBef>
                <a:spcPts val="516"/>
              </a:spcBef>
              <a:buFont typeface="Wingdings" pitchFamily="2" charset="2"/>
              <a:buChar char="n"/>
              <a:defRPr sz="2400"/>
            </a:lvl2pPr>
            <a:lvl3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3pPr>
            <a:lvl4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4pPr>
            <a:lvl5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5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2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  <p:pic>
        <p:nvPicPr>
          <p:cNvPr id="21" name="Picture 3" descr="Fujitsu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790" y="243040"/>
            <a:ext cx="1252195" cy="499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49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 descr="MiddleGray_24_L15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028950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0825" y="1563638"/>
            <a:ext cx="8642350" cy="864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2787779"/>
            <a:ext cx="8642350" cy="2015995"/>
          </a:xfrm>
        </p:spPr>
        <p:txBody>
          <a:bodyPr/>
          <a:lstStyle>
            <a:lvl1pPr marL="457200" indent="-457200"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2200"/>
            </a:lvl1pPr>
            <a:lvl2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dirty="0" smtClean="0"/>
              <a:t>Textmasterformate durch Klicken bearbeiten</a:t>
            </a:r>
          </a:p>
        </p:txBody>
      </p:sp>
      <p:sp>
        <p:nvSpPr>
          <p:cNvPr id="3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  <p:pic>
        <p:nvPicPr>
          <p:cNvPr id="17" name="Picture 3" descr="Fujitsu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790" y="243040"/>
            <a:ext cx="1252195" cy="499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4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7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0824" y="987026"/>
            <a:ext cx="2736999" cy="3816349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987067"/>
            <a:ext cx="2808312" cy="3816713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228185" y="987425"/>
            <a:ext cx="2664990" cy="3816349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71788" algn="l"/>
                <a:tab pos="3676650" algn="l"/>
              </a:tabLst>
              <a:defRPr/>
            </a:pPr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0824" y="1058863"/>
            <a:ext cx="8642351" cy="3744912"/>
          </a:xfrm>
          <a:prstGeom prst="round1Rect">
            <a:avLst>
              <a:gd name="adj" fmla="val 1017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4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1058863"/>
            <a:ext cx="4177159" cy="3744912"/>
          </a:xfrm>
          <a:prstGeom prst="round1Rect">
            <a:avLst>
              <a:gd name="adj" fmla="val 1017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0824" y="1058863"/>
            <a:ext cx="4177159" cy="374491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1058863"/>
            <a:ext cx="4177159" cy="3744912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0824" y="987425"/>
            <a:ext cx="4177159" cy="3816350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i-FI" dirty="0" smtClean="0">
                <a:solidFill>
                  <a:srgbClr val="000000"/>
                </a:solidFill>
              </a:rPr>
              <a:t>Copyright 2014 FUJITSU</a:t>
            </a:r>
            <a:endParaRPr lang="fi-FI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0824" y="1058863"/>
            <a:ext cx="4177159" cy="3744912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33906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4" y="1058863"/>
            <a:ext cx="2664991" cy="3744912"/>
          </a:xfrm>
          <a:prstGeom prst="round1Rect">
            <a:avLst>
              <a:gd name="adj" fmla="val 14296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0824" y="987425"/>
            <a:ext cx="5761335" cy="3816350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40071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058863"/>
            <a:ext cx="2664992" cy="3744912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131840" y="987425"/>
            <a:ext cx="5761335" cy="3816349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20769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1058862"/>
            <a:ext cx="5761036" cy="3744913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0825" y="987425"/>
            <a:ext cx="2665414" cy="3816349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41906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058862"/>
            <a:ext cx="5761038" cy="3744913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3" y="987425"/>
            <a:ext cx="2665412" cy="3816349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252086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0825" y="3003809"/>
            <a:ext cx="8642349" cy="1799965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0825" y="987426"/>
            <a:ext cx="8642350" cy="1872364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2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2149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0825" y="1058862"/>
            <a:ext cx="8642351" cy="1800928"/>
          </a:xfrm>
          <a:prstGeom prst="round1Rect">
            <a:avLst>
              <a:gd name="adj" fmla="val 21156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0825" y="3003810"/>
            <a:ext cx="8642350" cy="1799964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9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7828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0826" y="1563927"/>
            <a:ext cx="8642350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6" y="987267"/>
            <a:ext cx="8642349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289832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0824" y="1563928"/>
            <a:ext cx="4177159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644009" y="1563928"/>
            <a:ext cx="4249166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9638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0825" y="1563928"/>
            <a:ext cx="2736999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563928"/>
            <a:ext cx="2808312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228184" y="1563928"/>
            <a:ext cx="2664991" cy="323984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8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0255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546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96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0825" y="1635936"/>
            <a:ext cx="8642350" cy="3167840"/>
          </a:xfrm>
          <a:prstGeom prst="round1Rect">
            <a:avLst>
              <a:gd name="adj" fmla="val 12027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38231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1635936"/>
            <a:ext cx="4177159" cy="3167840"/>
          </a:xfrm>
          <a:prstGeom prst="round1Rect">
            <a:avLst>
              <a:gd name="adj" fmla="val 12027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0825" y="1635936"/>
            <a:ext cx="4177160" cy="3167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5396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1635936"/>
            <a:ext cx="4177159" cy="3167840"/>
          </a:xfrm>
          <a:prstGeom prst="round1Rect">
            <a:avLst>
              <a:gd name="adj" fmla="val 12027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0824" y="1563928"/>
            <a:ext cx="4177159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30844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0824" y="1635936"/>
            <a:ext cx="4177159" cy="3167840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644008" y="1563928"/>
            <a:ext cx="4249167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7838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4" y="1635936"/>
            <a:ext cx="2664991" cy="3167840"/>
          </a:xfrm>
          <a:prstGeom prst="round1Rect">
            <a:avLst>
              <a:gd name="adj" fmla="val 14296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0824" y="1563928"/>
            <a:ext cx="5761335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8062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635936"/>
            <a:ext cx="2664991" cy="3167840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131840" y="1563928"/>
            <a:ext cx="5761335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2854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1635936"/>
            <a:ext cx="5761036" cy="3167840"/>
          </a:xfrm>
          <a:prstGeom prst="round1Rect">
            <a:avLst>
              <a:gd name="adj" fmla="val 12027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0825" y="1563928"/>
            <a:ext cx="2665414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42774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635936"/>
            <a:ext cx="5761038" cy="3167840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3" y="1563928"/>
            <a:ext cx="2665412" cy="3239848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517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0826" y="3291851"/>
            <a:ext cx="8642350" cy="1511924"/>
          </a:xfrm>
          <a:prstGeom prst="rect">
            <a:avLst/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8" y="1563927"/>
            <a:ext cx="8642348" cy="1583904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7" y="987268"/>
            <a:ext cx="8642348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1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35570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0829" y="1635935"/>
            <a:ext cx="8642346" cy="1511896"/>
          </a:xfrm>
          <a:prstGeom prst="round1Rect">
            <a:avLst>
              <a:gd name="adj" fmla="val 25200"/>
            </a:avLst>
          </a:prstGeom>
        </p:spPr>
        <p:txBody>
          <a:bodyPr/>
          <a:lstStyle/>
          <a:p>
            <a:r>
              <a:rPr lang="de-DE" noProof="0" dirty="0" smtClean="0"/>
              <a:t>Bild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3291851"/>
            <a:ext cx="8642346" cy="1511924"/>
          </a:xfrm>
        </p:spPr>
        <p:txBody>
          <a:bodyPr/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8" y="987268"/>
            <a:ext cx="8642346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  <p:sp>
        <p:nvSpPr>
          <p:cNvPr id="11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12820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2013 FUJITSU</a:t>
            </a:r>
          </a:p>
        </p:txBody>
      </p:sp>
    </p:spTree>
    <p:extLst>
      <p:ext uri="{BB962C8B-B14F-4D97-AF65-F5344CB8AC3E}">
        <p14:creationId xmlns:p14="http://schemas.microsoft.com/office/powerpoint/2010/main" val="32088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1" name="Picture 2" descr="Fujitsu_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510" y="1309687"/>
            <a:ext cx="4202009" cy="2100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32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f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7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1005698"/>
            <a:ext cx="4177159" cy="1872927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0824" y="987425"/>
            <a:ext cx="4177159" cy="38163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000000"/>
                </a:solidFill>
              </a:rPr>
              <a:t>Copyright 2013 FUJITSU</a:t>
            </a:r>
          </a:p>
        </p:txBody>
      </p:sp>
      <p:sp>
        <p:nvSpPr>
          <p:cNvPr id="6" name="Bildplatzhalter 12"/>
          <p:cNvSpPr>
            <a:spLocks noGrp="1"/>
          </p:cNvSpPr>
          <p:nvPr>
            <p:ph type="pic" sz="quarter" idx="17"/>
            <p:custDataLst>
              <p:tags r:id="rId2"/>
            </p:custDataLst>
          </p:nvPr>
        </p:nvSpPr>
        <p:spPr bwMode="gray">
          <a:xfrm>
            <a:off x="4726649" y="2949914"/>
            <a:ext cx="4177159" cy="1872927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en-US" noProof="0" dirty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478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8" y="498991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1B202A4-209A-4137-81AE-B31B82D2BD52}" type="slidenum">
              <a:rPr lang="de-DE" altLang="ja-JP">
                <a:solidFill>
                  <a:srgbClr val="000000"/>
                </a:solidFill>
              </a:rPr>
              <a:pPr/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>
                <a:solidFill>
                  <a:srgbClr val="000000"/>
                </a:solidFill>
              </a:rPr>
              <a:t>Copyright 2010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8721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2336"/>
            <a:ext cx="9144000" cy="4957220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</a:t>
            </a:r>
            <a:r>
              <a:rPr lang="en-GB" sz="4400" dirty="0" err="1" smtClean="0">
                <a:solidFill>
                  <a:srgbClr val="FFFFFF"/>
                </a:solidFill>
              </a:rPr>
              <a:t>durch</a:t>
            </a:r>
            <a:r>
              <a:rPr lang="en-GB" sz="4400" dirty="0" smtClean="0">
                <a:solidFill>
                  <a:srgbClr val="FFFFFF"/>
                </a:solidFill>
              </a:rPr>
              <a:t> </a:t>
            </a:r>
            <a:r>
              <a:rPr lang="en-GB" sz="4400" dirty="0" err="1" smtClean="0">
                <a:solidFill>
                  <a:srgbClr val="FFFFFF"/>
                </a:solidFill>
              </a:rPr>
              <a:t>Klicken</a:t>
            </a:r>
            <a:r>
              <a:rPr lang="en-GB" sz="4400" dirty="0" smtClean="0">
                <a:solidFill>
                  <a:srgbClr val="FFFFFF"/>
                </a:solidFill>
              </a:rPr>
              <a:t> </a:t>
            </a:r>
            <a:r>
              <a:rPr lang="en-GB" sz="4400" dirty="0" err="1" smtClean="0">
                <a:solidFill>
                  <a:srgbClr val="FFFFFF"/>
                </a:solidFill>
              </a:rPr>
              <a:t>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ts val="20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0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en-GB" noProof="0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0" y="4813200"/>
            <a:ext cx="9144000" cy="1440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13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4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85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86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87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88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89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90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91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961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 descr="MiddleGray_24_L15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028950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0825" y="1563638"/>
            <a:ext cx="8642350" cy="864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0824" y="2787780"/>
            <a:ext cx="8642351" cy="2015995"/>
          </a:xfrm>
        </p:spPr>
        <p:txBody>
          <a:bodyPr/>
          <a:lstStyle>
            <a:lvl1pPr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n"/>
              <a:defRPr sz="2200"/>
            </a:lvl1pPr>
            <a:lvl2pPr marL="266700" indent="-266700">
              <a:spcBef>
                <a:spcPts val="516"/>
              </a:spcBef>
              <a:buFont typeface="Wingdings" pitchFamily="2" charset="2"/>
              <a:buChar char="n"/>
              <a:defRPr sz="2400"/>
            </a:lvl2pPr>
            <a:lvl3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3pPr>
            <a:lvl4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4pPr>
            <a:lvl5pPr marL="266700" indent="-266700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5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15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17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18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19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2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3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4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5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</p:grpSp>
      <p:sp>
        <p:nvSpPr>
          <p:cNvPr id="2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2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 descr="MiddleGray_24_L15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028950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0825" y="1563638"/>
            <a:ext cx="8642350" cy="864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2787779"/>
            <a:ext cx="8642350" cy="2015995"/>
          </a:xfrm>
        </p:spPr>
        <p:txBody>
          <a:bodyPr/>
          <a:lstStyle>
            <a:lvl1pPr marL="457200" indent="-457200"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2200"/>
            </a:lvl1pPr>
            <a:lvl2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457200" indent="-457200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15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5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6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sp>
          <p:nvSpPr>
            <p:cNvPr id="2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</p:grpSp>
      <p:sp>
        <p:nvSpPr>
          <p:cNvPr id="3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416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4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18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8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0824" y="987026"/>
            <a:ext cx="2736999" cy="3816349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987067"/>
            <a:ext cx="2808312" cy="3816713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228185" y="987425"/>
            <a:ext cx="2664990" cy="3816349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90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0824" y="1058863"/>
            <a:ext cx="8642351" cy="3744912"/>
          </a:xfrm>
          <a:prstGeom prst="round1Rect">
            <a:avLst>
              <a:gd name="adj" fmla="val 1017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4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88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1058863"/>
            <a:ext cx="4177159" cy="3744912"/>
          </a:xfrm>
          <a:prstGeom prst="round1Rect">
            <a:avLst>
              <a:gd name="adj" fmla="val 1017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0824" y="1058863"/>
            <a:ext cx="4177159" cy="374491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1058863"/>
            <a:ext cx="4177159" cy="3744912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0824" y="987425"/>
            <a:ext cx="4177159" cy="381635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7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0824" y="1058863"/>
            <a:ext cx="4177159" cy="3744912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2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pic>
        <p:nvPicPr>
          <p:cNvPr id="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630" y="1131550"/>
            <a:ext cx="5400750" cy="269942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4" y="1058863"/>
            <a:ext cx="2664991" cy="3744912"/>
          </a:xfrm>
          <a:prstGeom prst="round1Rect">
            <a:avLst>
              <a:gd name="adj" fmla="val 14296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0824" y="987425"/>
            <a:ext cx="5761335" cy="381635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97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058863"/>
            <a:ext cx="2664992" cy="3744912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131840" y="987425"/>
            <a:ext cx="5761335" cy="3816349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1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1058862"/>
            <a:ext cx="5761036" cy="3744913"/>
          </a:xfrm>
          <a:prstGeom prst="round1Rect">
            <a:avLst>
              <a:gd name="adj" fmla="val 10174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0825" y="987425"/>
            <a:ext cx="2665414" cy="3816349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01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058862"/>
            <a:ext cx="5761038" cy="3744913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3" y="987425"/>
            <a:ext cx="2665412" cy="3816349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1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0825" y="3003809"/>
            <a:ext cx="8642349" cy="1799965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0825" y="987426"/>
            <a:ext cx="8642350" cy="1872364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12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0825" y="1058862"/>
            <a:ext cx="8642351" cy="1800928"/>
          </a:xfrm>
          <a:prstGeom prst="round1Rect">
            <a:avLst>
              <a:gd name="adj" fmla="val 21156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0825" y="3003810"/>
            <a:ext cx="8642350" cy="1799964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9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43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0826" y="1563927"/>
            <a:ext cx="8642350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6" y="987267"/>
            <a:ext cx="8642349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62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0824" y="1563928"/>
            <a:ext cx="4177159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644009" y="1563928"/>
            <a:ext cx="4249166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97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0825" y="1563928"/>
            <a:ext cx="2736999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563928"/>
            <a:ext cx="2808312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228184" y="1563928"/>
            <a:ext cx="2664991" cy="323984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8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5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546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5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55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7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0825" y="1635936"/>
            <a:ext cx="8642350" cy="3167840"/>
          </a:xfrm>
          <a:prstGeom prst="round1Rect">
            <a:avLst>
              <a:gd name="adj" fmla="val 12027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6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43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1635936"/>
            <a:ext cx="4177159" cy="3167840"/>
          </a:xfrm>
          <a:prstGeom prst="round1Rect">
            <a:avLst>
              <a:gd name="adj" fmla="val 12027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0825" y="1635936"/>
            <a:ext cx="4177160" cy="3167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1635936"/>
            <a:ext cx="4177159" cy="3167840"/>
          </a:xfrm>
          <a:prstGeom prst="round1Rect">
            <a:avLst>
              <a:gd name="adj" fmla="val 12027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0824" y="1563928"/>
            <a:ext cx="4177159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06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0824" y="1635936"/>
            <a:ext cx="4177159" cy="3167840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644008" y="1563928"/>
            <a:ext cx="4249167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711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4" y="1635936"/>
            <a:ext cx="2664991" cy="3167840"/>
          </a:xfrm>
          <a:prstGeom prst="round1Rect">
            <a:avLst>
              <a:gd name="adj" fmla="val 14296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0824" y="1563928"/>
            <a:ext cx="5761335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5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635936"/>
            <a:ext cx="2664991" cy="3167840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131840" y="1563928"/>
            <a:ext cx="5761335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36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1635936"/>
            <a:ext cx="5761036" cy="3167840"/>
          </a:xfrm>
          <a:prstGeom prst="round1Rect">
            <a:avLst>
              <a:gd name="adj" fmla="val 12027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0825" y="1563928"/>
            <a:ext cx="2665414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8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0825" y="1635936"/>
            <a:ext cx="5761038" cy="3167840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3" y="1563928"/>
            <a:ext cx="2665412" cy="323984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825" y="987268"/>
            <a:ext cx="8642350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3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0826" y="3291851"/>
            <a:ext cx="8642350" cy="1511924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8" y="1563927"/>
            <a:ext cx="8642348" cy="1583904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7" y="987268"/>
            <a:ext cx="8642348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17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8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0829" y="1635935"/>
            <a:ext cx="8642346" cy="1511896"/>
          </a:xfrm>
          <a:prstGeom prst="round1Rect">
            <a:avLst>
              <a:gd name="adj" fmla="val 25200"/>
            </a:avLst>
          </a:prstGeom>
        </p:spPr>
        <p:txBody>
          <a:bodyPr/>
          <a:lstStyle/>
          <a:p>
            <a:r>
              <a:rPr lang="de-DE" noProof="0" smtClean="0"/>
              <a:t>Bild durch Klicken auf Symbol hinzufügen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3291851"/>
            <a:ext cx="8642346" cy="1511924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0828" y="987268"/>
            <a:ext cx="8642346" cy="5760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GB" noProof="0" dirty="0" err="1" smtClean="0"/>
              <a:t>Subheadline</a:t>
            </a:r>
            <a:endParaRPr lang="en-GB" noProof="0" dirty="0"/>
          </a:p>
        </p:txBody>
      </p:sp>
      <p:sp>
        <p:nvSpPr>
          <p:cNvPr id="11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16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 hasCustomPrompt="1"/>
          </p:nvPr>
        </p:nvSpPr>
        <p:spPr bwMode="gray">
          <a:xfrm>
            <a:off x="389227" y="708520"/>
            <a:ext cx="2951810" cy="156621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b="0" i="0" kern="1200" noProof="0" smtClean="0">
                <a:solidFill>
                  <a:schemeClr val="bg1"/>
                </a:solidFill>
                <a:latin typeface="Fujitsu Sans Light"/>
                <a:ea typeface="+mj-ea"/>
                <a:cs typeface="Fujitsu Sans Light"/>
              </a:defRPr>
            </a:lvl1pPr>
          </a:lstStyle>
          <a:p>
            <a:r>
              <a:rPr lang="de-DE" noProof="0" dirty="0"/>
              <a:t>Mastertaitelformat 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388627" y="2436760"/>
            <a:ext cx="302442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0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pic>
        <p:nvPicPr>
          <p:cNvPr id="5" name="Bild 4" descr="SM_Tag.ai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440" y="249428"/>
            <a:ext cx="1187960" cy="558874"/>
          </a:xfrm>
          <a:prstGeom prst="rect">
            <a:avLst/>
          </a:prstGeom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 dirty="0" smtClean="0">
                <a:solidFill>
                  <a:srgbClr val="FFFFFF"/>
                </a:solidFill>
                <a:latin typeface="Arial"/>
              </a:rPr>
              <a:t>Titelmasterformat durch Klicken bearbeiten</a:t>
            </a:r>
            <a:endParaRPr lang="en-GB" sz="4400" b="0" i="0" u="none" baseline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 dirty="0" smtClean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5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86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28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79389" y="627534"/>
            <a:ext cx="8785225" cy="4212357"/>
          </a:xfrm>
          <a:prstGeom prst="rect">
            <a:avLst/>
          </a:prstGeom>
        </p:spPr>
        <p:txBody>
          <a:bodyPr/>
          <a:lstStyle>
            <a:lvl1pPr marL="271463" indent="-271463">
              <a:spcBef>
                <a:spcPts val="576"/>
              </a:spcBef>
              <a:spcAft>
                <a:spcPts val="288"/>
              </a:spcAft>
              <a:buClr>
                <a:schemeClr val="accent2"/>
              </a:buClr>
              <a:buFont typeface="Wingdings" pitchFamily="2" charset="2"/>
              <a:buChar char="n"/>
              <a:defRPr b="0"/>
            </a:lvl1pPr>
            <a:lvl2pPr marL="533400" indent="-261938">
              <a:defRPr sz="2000"/>
            </a:lvl2pPr>
            <a:lvl3pPr marL="719138" indent="-185738">
              <a:defRPr sz="1800"/>
            </a:lvl3pPr>
            <a:lvl4pPr marL="892175" indent="-173038">
              <a:defRPr sz="1600"/>
            </a:lvl4pPr>
            <a:lvl5pPr marL="1077913" indent="-185738" defTabSz="1076325">
              <a:defRPr sz="1400"/>
            </a:lvl5pPr>
          </a:lstStyle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4302125" y="4989910"/>
            <a:ext cx="539750" cy="151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8201B-114A-49DE-A687-7ABB1E944B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Copyright 2014 FUJITSU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2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470" y="141413"/>
            <a:ext cx="109429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46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40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94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22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81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70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37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77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0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2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05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15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57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12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0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70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12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221582"/>
            <a:ext cx="42481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1"/>
            <a:ext cx="4320605" cy="361800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85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221582"/>
            <a:ext cx="280843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221582"/>
            <a:ext cx="2736306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79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71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1275160"/>
            <a:ext cx="8640000" cy="3564731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80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644000" y="1275160"/>
            <a:ext cx="4248598" cy="356473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1275160"/>
            <a:ext cx="4248598" cy="35647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65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1275160"/>
            <a:ext cx="4248596" cy="3564731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1221600"/>
            <a:ext cx="4248596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69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275160"/>
            <a:ext cx="4248596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1" y="1221582"/>
            <a:ext cx="4321175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15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1275160"/>
            <a:ext cx="2736429" cy="3564731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5832772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8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1275160"/>
            <a:ext cx="2736429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1" y="1221582"/>
            <a:ext cx="5832475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24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1275160"/>
            <a:ext cx="5832474" cy="3564731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1221582"/>
            <a:ext cx="2736850" cy="3618310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275160"/>
            <a:ext cx="5832474" cy="356473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221582"/>
            <a:ext cx="2736850" cy="3618310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6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111810"/>
            <a:ext cx="8640000" cy="172808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221581"/>
            <a:ext cx="8640000" cy="1728788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71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1275160"/>
            <a:ext cx="8640000" cy="1674632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GB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3057817"/>
            <a:ext cx="8640000" cy="178207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756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2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/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pic>
        <p:nvPicPr>
          <p:cNvPr id="5" name="Picture 2" descr="Fujitsu_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1144" y="987530"/>
            <a:ext cx="5569246" cy="2783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6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86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90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7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80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4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3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52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4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7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PT_RM4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Bild 10" descr="RM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91" y="546496"/>
            <a:ext cx="2687999" cy="2673343"/>
          </a:xfrm>
          <a:prstGeom prst="rect">
            <a:avLst/>
          </a:prstGeom>
        </p:spPr>
      </p:pic>
      <p:sp>
        <p:nvSpPr>
          <p:cNvPr id="48" name="Title 47"/>
          <p:cNvSpPr>
            <a:spLocks noGrp="1"/>
          </p:cNvSpPr>
          <p:nvPr>
            <p:ph type="title" hasCustomPrompt="1"/>
          </p:nvPr>
        </p:nvSpPr>
        <p:spPr bwMode="gray">
          <a:xfrm>
            <a:off x="389227" y="771500"/>
            <a:ext cx="2166493" cy="135921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600" b="0" i="0" kern="1200" noProof="0" smtClean="0">
                <a:solidFill>
                  <a:schemeClr val="bg1"/>
                </a:solidFill>
                <a:latin typeface="Fujitsu Sans Light"/>
                <a:ea typeface="+mj-ea"/>
                <a:cs typeface="Fujitsu Sans Light"/>
              </a:defRPr>
            </a:lvl1pPr>
          </a:lstStyle>
          <a:p>
            <a:r>
              <a:rPr lang="de-DE" noProof="0" dirty="0" smtClean="0"/>
              <a:t>Mastertitelformat </a:t>
            </a:r>
            <a:r>
              <a:rPr lang="de-DE" noProof="0" dirty="0"/>
              <a:t>bearbeiten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388627" y="2436760"/>
            <a:ext cx="2239103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14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Master-Untertitelformat bearbeiten</a:t>
            </a:r>
            <a:endParaRPr lang="en-US" noProof="0" dirty="0" smtClean="0"/>
          </a:p>
        </p:txBody>
      </p:sp>
      <p:pic>
        <p:nvPicPr>
          <p:cNvPr id="5" name="Bild 4" descr="SM_Tag.ai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440" y="267430"/>
            <a:ext cx="1187960" cy="558874"/>
          </a:xfrm>
          <a:prstGeom prst="rect">
            <a:avLst/>
          </a:prstGeom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2" y="1304100"/>
            <a:ext cx="8496149" cy="110251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/>
            </a:pPr>
            <a:r>
              <a:rPr lang="en-GB" sz="4400" dirty="0" smtClean="0">
                <a:solidFill>
                  <a:srgbClr val="FFFFFF"/>
                </a:solidFill>
              </a:rPr>
              <a:t>Titelmasterformat durch Klicken bearbeiten</a:t>
            </a:r>
            <a:endParaRPr lang="en-GB" sz="44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defTabSz="457200">
              <a:spcBef>
                <a:spcPct val="0"/>
              </a:spcBef>
              <a:spcAft>
                <a:spcPct val="0"/>
              </a:spcAft>
            </a:pPr>
            <a:r>
              <a:rPr lang="de-DE" sz="2400" dirty="0" smtClean="0">
                <a:solidFill>
                  <a:srgbClr val="000000"/>
                </a:solidFill>
              </a:rPr>
              <a:t>Formatvorlage des Untertitelmasters durch Klicken bearbeiten</a:t>
            </a:r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0000">
                <a:schemeClr val="accent2"/>
              </a:gs>
              <a:gs pos="100000">
                <a:schemeClr val="accent1"/>
              </a:gs>
            </a:gsLst>
            <a:lin ang="1452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rgbClr val="A30B1A"/>
              </a:buClr>
            </a:pPr>
            <a:endParaRPr lang="de-DE" dirty="0" smtClean="0">
              <a:solidFill>
                <a:srgbClr val="000000"/>
              </a:solidFill>
            </a:endParaRPr>
          </a:p>
        </p:txBody>
      </p:sp>
      <p:pic>
        <p:nvPicPr>
          <p:cNvPr id="9" name="Bild 8" descr="Fujitsu_SM_White_RGB_AI10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470" y="141413"/>
            <a:ext cx="1094290" cy="621000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9933265" y="706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FFFFFF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800" dirty="0" smtClean="0">
                <a:solidFill>
                  <a:srgbClr val="FFFFFF"/>
                </a:solidFill>
                <a:ea typeface="ＭＳ Ｐゴシック" charset="-128"/>
              </a:rPr>
              <a:t>Copyright 2014 FUJITSU</a:t>
            </a:r>
          </a:p>
        </p:txBody>
      </p:sp>
    </p:spTree>
    <p:extLst>
      <p:ext uri="{BB962C8B-B14F-4D97-AF65-F5344CB8AC3E}">
        <p14:creationId xmlns:p14="http://schemas.microsoft.com/office/powerpoint/2010/main" val="1125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46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627459"/>
            <a:ext cx="8640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40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1" y="627460"/>
            <a:ext cx="43206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59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627460"/>
            <a:ext cx="2808436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1" y="627461"/>
            <a:ext cx="2736305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22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81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252000" y="681540"/>
            <a:ext cx="8640000" cy="4158351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70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37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-1" y="512999"/>
            <a:ext cx="9144001" cy="4457700"/>
          </a:xfrm>
          <a:prstGeom prst="round1Rect">
            <a:avLst>
              <a:gd name="adj" fmla="val 6414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Eine Ecke des Rechtecks abrunden 3"/>
          <p:cNvSpPr/>
          <p:nvPr userDrawn="1"/>
        </p:nvSpPr>
        <p:spPr>
          <a:xfrm>
            <a:off x="381001" y="810765"/>
            <a:ext cx="8380419" cy="3867278"/>
          </a:xfrm>
          <a:prstGeom prst="round1Rect">
            <a:avLst>
              <a:gd name="adj" fmla="val 5167"/>
            </a:avLst>
          </a:prstGeom>
          <a:solidFill>
            <a:srgbClr val="FFFFFF">
              <a:alpha val="8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611450" y="951526"/>
            <a:ext cx="7993110" cy="3564494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3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681540"/>
            <a:ext cx="4176000" cy="4158351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252000" y="681540"/>
            <a:ext cx="4248598" cy="415835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77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644000" y="681037"/>
            <a:ext cx="4248000" cy="415885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627459"/>
            <a:ext cx="4248596" cy="4212431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0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681037"/>
            <a:ext cx="4248596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627460"/>
            <a:ext cx="4248000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2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156001" y="681037"/>
            <a:ext cx="2736429" cy="4158854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252000" y="627459"/>
            <a:ext cx="5832772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05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1" y="681037"/>
            <a:ext cx="2736429" cy="4158854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627460"/>
            <a:ext cx="5832773" cy="421243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15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060000" y="681038"/>
            <a:ext cx="5832474" cy="4158853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57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681038"/>
            <a:ext cx="5832474" cy="4158853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627480"/>
            <a:ext cx="2736850" cy="421241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12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2841780"/>
            <a:ext cx="8640000" cy="1998111"/>
          </a:xfrm>
          <a:prstGeom prst="rect">
            <a:avLst/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627460"/>
            <a:ext cx="8640000" cy="2052305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0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252000" y="681038"/>
            <a:ext cx="8640000" cy="1998724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de-DE" noProof="0" dirty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2787780"/>
            <a:ext cx="8640000" cy="2052112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70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221600"/>
            <a:ext cx="8640000" cy="3618291"/>
          </a:xfr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627534"/>
            <a:ext cx="8640000" cy="5940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12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2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304.xml"/><Relationship Id="rId18" Type="http://schemas.openxmlformats.org/officeDocument/2006/relationships/slideLayout" Target="../slideLayouts/slideLayout309.xml"/><Relationship Id="rId26" Type="http://schemas.openxmlformats.org/officeDocument/2006/relationships/slideLayout" Target="../slideLayouts/slideLayout317.xml"/><Relationship Id="rId39" Type="http://schemas.openxmlformats.org/officeDocument/2006/relationships/tags" Target="../tags/tag215.xml"/><Relationship Id="rId3" Type="http://schemas.openxmlformats.org/officeDocument/2006/relationships/slideLayout" Target="../slideLayouts/slideLayout294.xml"/><Relationship Id="rId21" Type="http://schemas.openxmlformats.org/officeDocument/2006/relationships/slideLayout" Target="../slideLayouts/slideLayout312.xml"/><Relationship Id="rId34" Type="http://schemas.openxmlformats.org/officeDocument/2006/relationships/slideLayout" Target="../slideLayouts/slideLayout325.xml"/><Relationship Id="rId42" Type="http://schemas.openxmlformats.org/officeDocument/2006/relationships/image" Target="../media/image23.png"/><Relationship Id="rId7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3.xml"/><Relationship Id="rId17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16.xml"/><Relationship Id="rId33" Type="http://schemas.openxmlformats.org/officeDocument/2006/relationships/slideLayout" Target="../slideLayouts/slideLayout324.xml"/><Relationship Id="rId38" Type="http://schemas.openxmlformats.org/officeDocument/2006/relationships/theme" Target="../theme/theme10.xml"/><Relationship Id="rId2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307.xml"/><Relationship Id="rId20" Type="http://schemas.openxmlformats.org/officeDocument/2006/relationships/slideLayout" Target="../slideLayouts/slideLayout311.xml"/><Relationship Id="rId29" Type="http://schemas.openxmlformats.org/officeDocument/2006/relationships/slideLayout" Target="../slideLayouts/slideLayout320.xml"/><Relationship Id="rId41" Type="http://schemas.openxmlformats.org/officeDocument/2006/relationships/image" Target="../media/image22.jpeg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24" Type="http://schemas.openxmlformats.org/officeDocument/2006/relationships/slideLayout" Target="../slideLayouts/slideLayout315.xml"/><Relationship Id="rId32" Type="http://schemas.openxmlformats.org/officeDocument/2006/relationships/slideLayout" Target="../slideLayouts/slideLayout323.xml"/><Relationship Id="rId37" Type="http://schemas.openxmlformats.org/officeDocument/2006/relationships/slideLayout" Target="../slideLayouts/slideLayout328.xml"/><Relationship Id="rId40" Type="http://schemas.openxmlformats.org/officeDocument/2006/relationships/tags" Target="../tags/tag216.xml"/><Relationship Id="rId5" Type="http://schemas.openxmlformats.org/officeDocument/2006/relationships/slideLayout" Target="../slideLayouts/slideLayout296.xml"/><Relationship Id="rId15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14.xml"/><Relationship Id="rId28" Type="http://schemas.openxmlformats.org/officeDocument/2006/relationships/slideLayout" Target="../slideLayouts/slideLayout319.xml"/><Relationship Id="rId36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01.xml"/><Relationship Id="rId19" Type="http://schemas.openxmlformats.org/officeDocument/2006/relationships/slideLayout" Target="../slideLayouts/slideLayout310.xml"/><Relationship Id="rId31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305.xml"/><Relationship Id="rId22" Type="http://schemas.openxmlformats.org/officeDocument/2006/relationships/slideLayout" Target="../slideLayouts/slideLayout313.xml"/><Relationship Id="rId27" Type="http://schemas.openxmlformats.org/officeDocument/2006/relationships/slideLayout" Target="../slideLayouts/slideLayout318.xml"/><Relationship Id="rId30" Type="http://schemas.openxmlformats.org/officeDocument/2006/relationships/slideLayout" Target="../slideLayouts/slideLayout321.xml"/><Relationship Id="rId35" Type="http://schemas.openxmlformats.org/officeDocument/2006/relationships/slideLayout" Target="../slideLayouts/slideLayout32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6.xml"/><Relationship Id="rId13" Type="http://schemas.openxmlformats.org/officeDocument/2006/relationships/slideLayout" Target="../slideLayouts/slideLayout341.xml"/><Relationship Id="rId18" Type="http://schemas.openxmlformats.org/officeDocument/2006/relationships/slideLayout" Target="../slideLayouts/slideLayout346.xml"/><Relationship Id="rId26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31.xml"/><Relationship Id="rId21" Type="http://schemas.openxmlformats.org/officeDocument/2006/relationships/slideLayout" Target="../slideLayouts/slideLayout349.xml"/><Relationship Id="rId34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35.xml"/><Relationship Id="rId12" Type="http://schemas.openxmlformats.org/officeDocument/2006/relationships/slideLayout" Target="../slideLayouts/slideLayout340.xml"/><Relationship Id="rId17" Type="http://schemas.openxmlformats.org/officeDocument/2006/relationships/slideLayout" Target="../slideLayouts/slideLayout345.xml"/><Relationship Id="rId25" Type="http://schemas.openxmlformats.org/officeDocument/2006/relationships/slideLayout" Target="../slideLayouts/slideLayout353.xml"/><Relationship Id="rId33" Type="http://schemas.openxmlformats.org/officeDocument/2006/relationships/slideLayout" Target="../slideLayouts/slideLayout361.xml"/><Relationship Id="rId38" Type="http://schemas.openxmlformats.org/officeDocument/2006/relationships/image" Target="../media/image22.jpeg"/><Relationship Id="rId2" Type="http://schemas.openxmlformats.org/officeDocument/2006/relationships/slideLayout" Target="../slideLayouts/slideLayout330.xml"/><Relationship Id="rId1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48.xml"/><Relationship Id="rId29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9.xml"/><Relationship Id="rId24" Type="http://schemas.openxmlformats.org/officeDocument/2006/relationships/slideLayout" Target="../slideLayouts/slideLayout352.xml"/><Relationship Id="rId32" Type="http://schemas.openxmlformats.org/officeDocument/2006/relationships/slideLayout" Target="../slideLayouts/slideLayout360.xml"/><Relationship Id="rId37" Type="http://schemas.openxmlformats.org/officeDocument/2006/relationships/tags" Target="../tags/tag249.xml"/><Relationship Id="rId5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43.xml"/><Relationship Id="rId23" Type="http://schemas.openxmlformats.org/officeDocument/2006/relationships/slideLayout" Target="../slideLayouts/slideLayout351.xml"/><Relationship Id="rId28" Type="http://schemas.openxmlformats.org/officeDocument/2006/relationships/slideLayout" Target="../slideLayouts/slideLayout356.xml"/><Relationship Id="rId36" Type="http://schemas.openxmlformats.org/officeDocument/2006/relationships/tags" Target="../tags/tag248.xml"/><Relationship Id="rId10" Type="http://schemas.openxmlformats.org/officeDocument/2006/relationships/slideLayout" Target="../slideLayouts/slideLayout338.xml"/><Relationship Id="rId19" Type="http://schemas.openxmlformats.org/officeDocument/2006/relationships/slideLayout" Target="../slideLayouts/slideLayout347.xml"/><Relationship Id="rId31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7.xml"/><Relationship Id="rId14" Type="http://schemas.openxmlformats.org/officeDocument/2006/relationships/slideLayout" Target="../slideLayouts/slideLayout342.xml"/><Relationship Id="rId22" Type="http://schemas.openxmlformats.org/officeDocument/2006/relationships/slideLayout" Target="../slideLayouts/slideLayout350.xml"/><Relationship Id="rId27" Type="http://schemas.openxmlformats.org/officeDocument/2006/relationships/slideLayout" Target="../slideLayouts/slideLayout355.xml"/><Relationship Id="rId30" Type="http://schemas.openxmlformats.org/officeDocument/2006/relationships/slideLayout" Target="../slideLayouts/slideLayout358.xml"/><Relationship Id="rId35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image" Target="../media/image8.emf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ags" Target="../tags/tag2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ags" Target="../tags/tag2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image" Target="../media/image8.emf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tags" Target="../tags/tag55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tags" Target="../tags/tag54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tags" Target="../tags/tag81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tags" Target="../tags/tag80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41" Type="http://schemas.openxmlformats.org/officeDocument/2006/relationships/image" Target="../media/image13.png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theme" Target="../theme/theme5.xml"/><Relationship Id="rId40" Type="http://schemas.openxmlformats.org/officeDocument/2006/relationships/image" Target="../media/image12.jpeg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image" Target="../media/image1.jpeg"/><Relationship Id="rId3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tags" Target="../tags/tag10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tags" Target="../tags/tag106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11.xml"/><Relationship Id="rId39" Type="http://schemas.openxmlformats.org/officeDocument/2006/relationships/tags" Target="../tags/tag135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3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8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4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37" Type="http://schemas.openxmlformats.org/officeDocument/2006/relationships/slideLayout" Target="../slideLayouts/slideLayout222.xml"/><Relationship Id="rId40" Type="http://schemas.openxmlformats.org/officeDocument/2006/relationships/tags" Target="../tags/tag13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36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34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5.xml"/><Relationship Id="rId38" Type="http://schemas.openxmlformats.org/officeDocument/2006/relationships/image" Target="../media/image8.emf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29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254.xml"/><Relationship Id="rId37" Type="http://schemas.openxmlformats.org/officeDocument/2006/relationships/tags" Target="../tags/tag164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36" Type="http://schemas.openxmlformats.org/officeDocument/2006/relationships/tags" Target="../tags/tag163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slideLayout" Target="../slideLayouts/slideLayout252.xml"/><Relationship Id="rId35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9" Type="http://schemas.openxmlformats.org/officeDocument/2006/relationships/image" Target="../media/image12.jpeg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slideLayout" Target="../slideLayouts/slideLayout289.xml"/><Relationship Id="rId38" Type="http://schemas.openxmlformats.org/officeDocument/2006/relationships/tags" Target="../tags/tag190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37" Type="http://schemas.openxmlformats.org/officeDocument/2006/relationships/tags" Target="../tags/tag189.xml"/><Relationship Id="rId40" Type="http://schemas.openxmlformats.org/officeDocument/2006/relationships/image" Target="../media/image13.png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35" Type="http://schemas.openxmlformats.org/officeDocument/2006/relationships/slideLayout" Target="../slideLayouts/slideLayout2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7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8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480" y="139558"/>
            <a:ext cx="886234" cy="303355"/>
          </a:xfrm>
          <a:prstGeom prst="rect">
            <a:avLst/>
          </a:prstGeom>
          <a:noFill/>
        </p:spPr>
      </p:pic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  <p:sp>
        <p:nvSpPr>
          <p:cNvPr id="12" name="Eine Ecke des Rechtecks abrunden 11"/>
          <p:cNvSpPr/>
          <p:nvPr userDrawn="1"/>
        </p:nvSpPr>
        <p:spPr>
          <a:xfrm>
            <a:off x="251400" y="546498"/>
            <a:ext cx="8627054" cy="4239560"/>
          </a:xfrm>
          <a:prstGeom prst="round1Rect">
            <a:avLst>
              <a:gd name="adj" fmla="val 5167"/>
            </a:avLst>
          </a:prstGeom>
          <a:solidFill>
            <a:srgbClr val="FFFFFF">
              <a:alpha val="67000"/>
            </a:srgbClr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000" tIns="106681" rIns="199137" bIns="106680" numCol="1" spcCol="1270" rtlCol="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100" b="1" kern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60" r:id="rId3"/>
    <p:sldLayoutId id="2147483689" r:id="rId4"/>
    <p:sldLayoutId id="2147483662" r:id="rId5"/>
    <p:sldLayoutId id="2147483656" r:id="rId6"/>
    <p:sldLayoutId id="2147483654" r:id="rId7"/>
    <p:sldLayoutId id="2147483650" r:id="rId8"/>
    <p:sldLayoutId id="2147483688" r:id="rId9"/>
    <p:sldLayoutId id="2147483667" r:id="rId10"/>
    <p:sldLayoutId id="2147483652" r:id="rId11"/>
    <p:sldLayoutId id="2147483665" r:id="rId12"/>
    <p:sldLayoutId id="2147483658" r:id="rId13"/>
    <p:sldLayoutId id="2147483666" r:id="rId14"/>
    <p:sldLayoutId id="2147483686" r:id="rId15"/>
    <p:sldLayoutId id="2147483687" r:id="rId16"/>
    <p:sldLayoutId id="2147483657" r:id="rId17"/>
    <p:sldLayoutId id="2147483661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85" r:id="rId29"/>
    <p:sldLayoutId id="2147483684" r:id="rId30"/>
    <p:sldLayoutId id="2147483678" r:id="rId31"/>
    <p:sldLayoutId id="2147483679" r:id="rId32"/>
    <p:sldLayoutId id="2147483659" r:id="rId33"/>
    <p:sldLayoutId id="2147483655" r:id="rId34"/>
    <p:sldLayoutId id="2147483796" r:id="rId35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_Gray_24_L150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gray">
          <a:xfrm>
            <a:off x="0" y="0"/>
            <a:ext cx="9144000" cy="1390650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9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000000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 bwMode="gray">
          <a:xfrm>
            <a:off x="250825" y="987425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1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Copyright 2014 FUJITSU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1" name="Picture 3" descr="Fujitsu_Logo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790" y="243040"/>
            <a:ext cx="1252195" cy="499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948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2" r:id="rId25"/>
    <p:sldLayoutId id="2147483993" r:id="rId26"/>
    <p:sldLayoutId id="2147483994" r:id="rId27"/>
    <p:sldLayoutId id="2147483995" r:id="rId28"/>
    <p:sldLayoutId id="2147483996" r:id="rId29"/>
    <p:sldLayoutId id="2147483997" r:id="rId30"/>
    <p:sldLayoutId id="2147483998" r:id="rId31"/>
    <p:sldLayoutId id="2147483999" r:id="rId32"/>
    <p:sldLayoutId id="2147484000" r:id="rId33"/>
    <p:sldLayoutId id="2147484001" r:id="rId34"/>
    <p:sldLayoutId id="2147484002" r:id="rId35"/>
    <p:sldLayoutId id="2147484003" r:id="rId36"/>
    <p:sldLayoutId id="2147484004" r:id="rId37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_Gray_24_L150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gray">
          <a:xfrm>
            <a:off x="0" y="0"/>
            <a:ext cx="9144000" cy="1390650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36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000000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7"/>
            </p:custDataLst>
          </p:nvPr>
        </p:nvSpPr>
        <p:spPr bwMode="gray">
          <a:xfrm>
            <a:off x="250825" y="987425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80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6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7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11" name="Footer Placeholder 110"/>
          <p:cNvSpPr>
            <a:spLocks noGrp="1"/>
          </p:cNvSpPr>
          <p:nvPr>
            <p:ph type="ftr" sz="quarter" idx="3"/>
          </p:nvPr>
        </p:nvSpPr>
        <p:spPr>
          <a:xfrm>
            <a:off x="4929575" y="4937125"/>
            <a:ext cx="39636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Copyright 2014 FUJITSU</a:t>
            </a: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7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4024" r:id="rId18"/>
    <p:sldLayoutId id="2147484025" r:id="rId19"/>
    <p:sldLayoutId id="2147484026" r:id="rId20"/>
    <p:sldLayoutId id="2147484027" r:id="rId21"/>
    <p:sldLayoutId id="2147484028" r:id="rId22"/>
    <p:sldLayoutId id="2147484029" r:id="rId23"/>
    <p:sldLayoutId id="2147484030" r:id="rId24"/>
    <p:sldLayoutId id="2147484031" r:id="rId25"/>
    <p:sldLayoutId id="2147484032" r:id="rId26"/>
    <p:sldLayoutId id="2147484033" r:id="rId27"/>
    <p:sldLayoutId id="2147484034" r:id="rId28"/>
    <p:sldLayoutId id="2147484035" r:id="rId29"/>
    <p:sldLayoutId id="2147484036" r:id="rId30"/>
    <p:sldLayoutId id="2147484037" r:id="rId31"/>
    <p:sldLayoutId id="2147484038" r:id="rId32"/>
    <p:sldLayoutId id="2147484039" r:id="rId33"/>
    <p:sldLayoutId id="2147484040" r:id="rId3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6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7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t>Copyright 2012 FUJITSU</a:t>
            </a:r>
          </a:p>
        </p:txBody>
      </p:sp>
      <p:pic>
        <p:nvPicPr>
          <p:cNvPr id="12" name="Bild 11" descr="Fujitsu_SM_White_RGB_AI10.eps"/>
          <p:cNvPicPr>
            <a:picLocks noChangeAspect="1"/>
          </p:cNvPicPr>
          <p:nvPr userDrawn="1"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400" y="56700"/>
            <a:ext cx="943200" cy="4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77432-F9A8-5A4D-AA33-9733DBC735D0}" type="slidenum">
              <a:rPr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54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6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FFFFFF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7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800" dirty="0" smtClean="0">
                <a:solidFill>
                  <a:srgbClr val="FFFFFF"/>
                </a:solidFill>
                <a:ea typeface="ＭＳ Ｐゴシック" charset="-128"/>
              </a:rPr>
              <a:t>Copyright 2012 FUJITSU</a:t>
            </a:r>
          </a:p>
        </p:txBody>
      </p:sp>
      <p:pic>
        <p:nvPicPr>
          <p:cNvPr id="12" name="Bild 11" descr="Fujitsu_SM_White_RGB_AI10.eps"/>
          <p:cNvPicPr>
            <a:picLocks noChangeAspect="1"/>
          </p:cNvPicPr>
          <p:nvPr userDrawn="1"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400" y="56700"/>
            <a:ext cx="943200" cy="4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8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000000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9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480" y="139558"/>
            <a:ext cx="886234" cy="303355"/>
          </a:xfrm>
          <a:prstGeom prst="rect">
            <a:avLst/>
          </a:prstGeom>
          <a:noFill/>
        </p:spPr>
      </p:pic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800" dirty="0" smtClean="0">
                <a:solidFill>
                  <a:srgbClr val="000000"/>
                </a:solidFill>
                <a:ea typeface="ＭＳ Ｐゴシック" charset="-128"/>
              </a:rPr>
              <a:t>Copyright 2014 FUJITSU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965" r:id="rId36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7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8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490" y="139558"/>
            <a:ext cx="814224" cy="303355"/>
          </a:xfrm>
          <a:prstGeom prst="rect">
            <a:avLst/>
          </a:prstGeom>
          <a:noFill/>
        </p:spPr>
      </p:pic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  <p:sldLayoutId id="2147483840" r:id="rId31"/>
    <p:sldLayoutId id="2147483841" r:id="rId32"/>
    <p:sldLayoutId id="2147483842" r:id="rId33"/>
    <p:sldLayoutId id="2147483843" r:id="rId34"/>
    <p:sldLayoutId id="2147483844" r:id="rId35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9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21" name="Line 4"/>
          <p:cNvSpPr>
            <a:spLocks noChangeShapeType="1"/>
          </p:cNvSpPr>
          <p:nvPr userDrawn="1"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23" name="Rectangle 21"/>
          <p:cNvSpPr/>
          <p:nvPr userDrawn="1"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rgbClr val="87867E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 dirty="0" smtClean="0">
              <a:solidFill>
                <a:srgbClr val="87867E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24" name="Rectangle 21"/>
          <p:cNvSpPr/>
          <p:nvPr userDrawn="1"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noProof="0" dirty="0" smtClean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  <p:pic>
        <p:nvPicPr>
          <p:cNvPr id="26" name="Picture 3" descr="Fujitsu_Logo"/>
          <p:cNvPicPr>
            <a:picLocks noChangeAspect="1" noChangeArrowheads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460" y="139558"/>
            <a:ext cx="1030254" cy="352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28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964" r:id="rId35"/>
    <p:sldLayoutId id="2147483966" r:id="rId36"/>
    <p:sldLayoutId id="2147484005" r:id="rId37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6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FFFFFF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7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800" dirty="0" smtClean="0">
                <a:solidFill>
                  <a:srgbClr val="FFFFFF"/>
                </a:solidFill>
                <a:ea typeface="ＭＳ Ｐゴシック" charset="-128"/>
              </a:rPr>
              <a:t>Copyright 2012 FUJITSU</a:t>
            </a:r>
          </a:p>
        </p:txBody>
      </p:sp>
      <p:pic>
        <p:nvPicPr>
          <p:cNvPr id="12" name="Bild 11" descr="Fujitsu_SM_White_RGB_AI10.eps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400" y="56700"/>
            <a:ext cx="943200" cy="4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128000" cy="5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7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lang="en-US" altLang="ja-JP" sz="800" smtClean="0">
                <a:solidFill>
                  <a:srgbClr val="000000"/>
                </a:solidFill>
                <a:ea typeface="ＭＳ Ｐゴシック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ja-JP" sz="800" dirty="0" smtClean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8"/>
            </p:custDataLst>
          </p:nvPr>
        </p:nvSpPr>
        <p:spPr bwMode="gray">
          <a:xfrm>
            <a:off x="252000" y="627460"/>
            <a:ext cx="8640000" cy="4212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480" y="139558"/>
            <a:ext cx="886234" cy="303355"/>
          </a:xfrm>
          <a:prstGeom prst="rect">
            <a:avLst/>
          </a:prstGeom>
          <a:noFill/>
        </p:spPr>
      </p:pic>
      <p:sp>
        <p:nvSpPr>
          <p:cNvPr id="11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800" dirty="0" smtClean="0">
                <a:solidFill>
                  <a:srgbClr val="000000"/>
                </a:solidFill>
                <a:ea typeface="ＭＳ Ｐゴシック" charset="-128"/>
              </a:rPr>
              <a:t>Copyright 2014 FUJITSU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13" Type="http://schemas.openxmlformats.org/officeDocument/2006/relationships/slideLayout" Target="../slideLayouts/slideLayout192.xml"/><Relationship Id="rId18" Type="http://schemas.openxmlformats.org/officeDocument/2006/relationships/image" Target="../media/image45.jpeg"/><Relationship Id="rId3" Type="http://schemas.openxmlformats.org/officeDocument/2006/relationships/tags" Target="../tags/tag355.xml"/><Relationship Id="rId21" Type="http://schemas.openxmlformats.org/officeDocument/2006/relationships/image" Target="../media/image48.jpeg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image" Target="../media/image44.jpeg"/><Relationship Id="rId2" Type="http://schemas.openxmlformats.org/officeDocument/2006/relationships/tags" Target="../tags/tag354.xml"/><Relationship Id="rId16" Type="http://schemas.openxmlformats.org/officeDocument/2006/relationships/image" Target="../media/image34.emf"/><Relationship Id="rId20" Type="http://schemas.openxmlformats.org/officeDocument/2006/relationships/image" Target="../media/image47.png"/><Relationship Id="rId1" Type="http://schemas.openxmlformats.org/officeDocument/2006/relationships/vmlDrawing" Target="../drawings/vmlDrawing8.v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5" Type="http://schemas.openxmlformats.org/officeDocument/2006/relationships/tags" Target="../tags/tag357.xml"/><Relationship Id="rId15" Type="http://schemas.openxmlformats.org/officeDocument/2006/relationships/oleObject" Target="../embeddings/oleObject8.bin"/><Relationship Id="rId10" Type="http://schemas.openxmlformats.org/officeDocument/2006/relationships/tags" Target="../tags/tag362.xml"/><Relationship Id="rId19" Type="http://schemas.openxmlformats.org/officeDocument/2006/relationships/image" Target="../media/image46.jpe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2.xml"/><Relationship Id="rId13" Type="http://schemas.openxmlformats.org/officeDocument/2006/relationships/image" Target="../media/image44.jpeg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48.jpeg"/><Relationship Id="rId2" Type="http://schemas.openxmlformats.org/officeDocument/2006/relationships/tags" Target="../tags/tag366.xml"/><Relationship Id="rId16" Type="http://schemas.openxmlformats.org/officeDocument/2006/relationships/image" Target="../media/image47.png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1" Type="http://schemas.openxmlformats.org/officeDocument/2006/relationships/slideLayout" Target="../slideLayouts/slideLayout192.xml"/><Relationship Id="rId5" Type="http://schemas.openxmlformats.org/officeDocument/2006/relationships/tags" Target="../tags/tag369.xml"/><Relationship Id="rId15" Type="http://schemas.openxmlformats.org/officeDocument/2006/relationships/image" Target="../media/image46.jpeg"/><Relationship Id="rId10" Type="http://schemas.openxmlformats.org/officeDocument/2006/relationships/tags" Target="../tags/tag374.xml"/><Relationship Id="rId4" Type="http://schemas.openxmlformats.org/officeDocument/2006/relationships/tags" Target="../tags/tag368.xml"/><Relationship Id="rId9" Type="http://schemas.openxmlformats.org/officeDocument/2006/relationships/tags" Target="../tags/tag373.xml"/><Relationship Id="rId1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image" Target="../media/image44.jpeg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12" Type="http://schemas.openxmlformats.org/officeDocument/2006/relationships/notesSlide" Target="../notesSlides/notesSlide12.xml"/><Relationship Id="rId17" Type="http://schemas.openxmlformats.org/officeDocument/2006/relationships/image" Target="../media/image48.jpeg"/><Relationship Id="rId2" Type="http://schemas.openxmlformats.org/officeDocument/2006/relationships/tags" Target="../tags/tag376.xml"/><Relationship Id="rId16" Type="http://schemas.openxmlformats.org/officeDocument/2006/relationships/image" Target="../media/image47.png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11" Type="http://schemas.openxmlformats.org/officeDocument/2006/relationships/slideLayout" Target="../slideLayouts/slideLayout192.xml"/><Relationship Id="rId5" Type="http://schemas.openxmlformats.org/officeDocument/2006/relationships/tags" Target="../tags/tag379.xml"/><Relationship Id="rId15" Type="http://schemas.openxmlformats.org/officeDocument/2006/relationships/image" Target="../media/image46.jpeg"/><Relationship Id="rId10" Type="http://schemas.openxmlformats.org/officeDocument/2006/relationships/tags" Target="../tags/tag384.xml"/><Relationship Id="rId4" Type="http://schemas.openxmlformats.org/officeDocument/2006/relationships/tags" Target="../tags/tag378.xml"/><Relationship Id="rId9" Type="http://schemas.openxmlformats.org/officeDocument/2006/relationships/tags" Target="../tags/tag383.xml"/><Relationship Id="rId1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image" Target="../media/image44.jpeg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48.jpeg"/><Relationship Id="rId2" Type="http://schemas.openxmlformats.org/officeDocument/2006/relationships/tags" Target="../tags/tag386.xml"/><Relationship Id="rId16" Type="http://schemas.openxmlformats.org/officeDocument/2006/relationships/image" Target="../media/image47.png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slideLayout" Target="../slideLayouts/slideLayout192.xml"/><Relationship Id="rId5" Type="http://schemas.openxmlformats.org/officeDocument/2006/relationships/tags" Target="../tags/tag389.xml"/><Relationship Id="rId15" Type="http://schemas.openxmlformats.org/officeDocument/2006/relationships/image" Target="../media/image46.jpeg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9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6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image" Target="../media/image35.png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12" Type="http://schemas.openxmlformats.org/officeDocument/2006/relationships/image" Target="../media/image34.emf"/><Relationship Id="rId2" Type="http://schemas.openxmlformats.org/officeDocument/2006/relationships/tags" Target="../tags/tag276.xml"/><Relationship Id="rId1" Type="http://schemas.openxmlformats.org/officeDocument/2006/relationships/vmlDrawing" Target="../drawings/vmlDrawing3.vml"/><Relationship Id="rId6" Type="http://schemas.openxmlformats.org/officeDocument/2006/relationships/tags" Target="../tags/tag280.xml"/><Relationship Id="rId11" Type="http://schemas.openxmlformats.org/officeDocument/2006/relationships/oleObject" Target="../embeddings/oleObject3.bin"/><Relationship Id="rId5" Type="http://schemas.openxmlformats.org/officeDocument/2006/relationships/tags" Target="../tags/tag279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278.xml"/><Relationship Id="rId9" Type="http://schemas.openxmlformats.org/officeDocument/2006/relationships/slideLayout" Target="../slideLayouts/slideLayout19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3" Type="http://schemas.openxmlformats.org/officeDocument/2006/relationships/tags" Target="../tags/tag284.xml"/><Relationship Id="rId21" Type="http://schemas.openxmlformats.org/officeDocument/2006/relationships/oleObject" Target="../embeddings/oleObject4.bin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notesSlide" Target="../notesSlides/notesSlide5.xml"/><Relationship Id="rId1" Type="http://schemas.openxmlformats.org/officeDocument/2006/relationships/vmlDrawing" Target="../drawings/vmlDrawing4.v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10" Type="http://schemas.openxmlformats.org/officeDocument/2006/relationships/tags" Target="../tags/tag291.xml"/><Relationship Id="rId19" Type="http://schemas.openxmlformats.org/officeDocument/2006/relationships/slideLayout" Target="../slideLayouts/slideLayout192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tags" Target="../tags/tag311.xml"/><Relationship Id="rId18" Type="http://schemas.openxmlformats.org/officeDocument/2006/relationships/image" Target="../media/image34.emf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17" Type="http://schemas.openxmlformats.org/officeDocument/2006/relationships/oleObject" Target="../embeddings/oleObject5.bin"/><Relationship Id="rId2" Type="http://schemas.openxmlformats.org/officeDocument/2006/relationships/tags" Target="../tags/tag300.xml"/><Relationship Id="rId16" Type="http://schemas.openxmlformats.org/officeDocument/2006/relationships/notesSlide" Target="../notesSlides/notesSlide6.xml"/><Relationship Id="rId1" Type="http://schemas.openxmlformats.org/officeDocument/2006/relationships/vmlDrawing" Target="../drawings/vmlDrawing5.v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slideLayout" Target="../slideLayouts/slideLayout192.xml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image" Target="../media/image34.emf"/><Relationship Id="rId2" Type="http://schemas.openxmlformats.org/officeDocument/2006/relationships/tags" Target="../tags/tag313.xml"/><Relationship Id="rId1" Type="http://schemas.openxmlformats.org/officeDocument/2006/relationships/vmlDrawing" Target="../drawings/vmlDrawing6.vml"/><Relationship Id="rId6" Type="http://schemas.openxmlformats.org/officeDocument/2006/relationships/tags" Target="../tags/tag317.xml"/><Relationship Id="rId11" Type="http://schemas.openxmlformats.org/officeDocument/2006/relationships/oleObject" Target="../embeddings/oleObject6.bin"/><Relationship Id="rId5" Type="http://schemas.openxmlformats.org/officeDocument/2006/relationships/tags" Target="../tags/tag316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315.xml"/><Relationship Id="rId9" Type="http://schemas.openxmlformats.org/officeDocument/2006/relationships/slideLayout" Target="../slideLayouts/slideLayout19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13" Type="http://schemas.openxmlformats.org/officeDocument/2006/relationships/tags" Target="../tags/tag331.xml"/><Relationship Id="rId18" Type="http://schemas.openxmlformats.org/officeDocument/2006/relationships/tags" Target="../tags/tag336.xml"/><Relationship Id="rId26" Type="http://schemas.openxmlformats.org/officeDocument/2006/relationships/image" Target="../media/image34.emf"/><Relationship Id="rId3" Type="http://schemas.openxmlformats.org/officeDocument/2006/relationships/tags" Target="../tags/tag321.xml"/><Relationship Id="rId21" Type="http://schemas.openxmlformats.org/officeDocument/2006/relationships/tags" Target="../tags/tag339.xml"/><Relationship Id="rId7" Type="http://schemas.openxmlformats.org/officeDocument/2006/relationships/tags" Target="../tags/tag325.xml"/><Relationship Id="rId12" Type="http://schemas.openxmlformats.org/officeDocument/2006/relationships/tags" Target="../tags/tag330.xml"/><Relationship Id="rId17" Type="http://schemas.openxmlformats.org/officeDocument/2006/relationships/tags" Target="../tags/tag335.xml"/><Relationship Id="rId25" Type="http://schemas.openxmlformats.org/officeDocument/2006/relationships/oleObject" Target="../embeddings/oleObject7.bin"/><Relationship Id="rId2" Type="http://schemas.openxmlformats.org/officeDocument/2006/relationships/tags" Target="../tags/tag320.xml"/><Relationship Id="rId16" Type="http://schemas.openxmlformats.org/officeDocument/2006/relationships/tags" Target="../tags/tag334.xml"/><Relationship Id="rId20" Type="http://schemas.openxmlformats.org/officeDocument/2006/relationships/tags" Target="../tags/tag338.xml"/><Relationship Id="rId29" Type="http://schemas.openxmlformats.org/officeDocument/2006/relationships/image" Target="../media/image38.jpeg"/><Relationship Id="rId1" Type="http://schemas.openxmlformats.org/officeDocument/2006/relationships/vmlDrawing" Target="../drawings/vmlDrawing7.vml"/><Relationship Id="rId6" Type="http://schemas.openxmlformats.org/officeDocument/2006/relationships/tags" Target="../tags/tag324.xml"/><Relationship Id="rId11" Type="http://schemas.openxmlformats.org/officeDocument/2006/relationships/tags" Target="../tags/tag329.xml"/><Relationship Id="rId24" Type="http://schemas.openxmlformats.org/officeDocument/2006/relationships/notesSlide" Target="../notesSlides/notesSlide8.xml"/><Relationship Id="rId5" Type="http://schemas.openxmlformats.org/officeDocument/2006/relationships/tags" Target="../tags/tag323.xml"/><Relationship Id="rId15" Type="http://schemas.openxmlformats.org/officeDocument/2006/relationships/tags" Target="../tags/tag333.xml"/><Relationship Id="rId23" Type="http://schemas.openxmlformats.org/officeDocument/2006/relationships/slideLayout" Target="../slideLayouts/slideLayout192.xml"/><Relationship Id="rId28" Type="http://schemas.openxmlformats.org/officeDocument/2006/relationships/image" Target="../media/image37.png"/><Relationship Id="rId10" Type="http://schemas.openxmlformats.org/officeDocument/2006/relationships/tags" Target="../tags/tag328.xml"/><Relationship Id="rId19" Type="http://schemas.openxmlformats.org/officeDocument/2006/relationships/tags" Target="../tags/tag337.xml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tags" Target="../tags/tag332.xml"/><Relationship Id="rId22" Type="http://schemas.openxmlformats.org/officeDocument/2006/relationships/tags" Target="../tags/tag340.xml"/><Relationship Id="rId27" Type="http://schemas.openxmlformats.org/officeDocument/2006/relationships/image" Target="../media/image36.png"/><Relationship Id="rId30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13" Type="http://schemas.openxmlformats.org/officeDocument/2006/relationships/tags" Target="../tags/tag353.xml"/><Relationship Id="rId18" Type="http://schemas.openxmlformats.org/officeDocument/2006/relationships/image" Target="../media/image42.jpeg"/><Relationship Id="rId3" Type="http://schemas.openxmlformats.org/officeDocument/2006/relationships/tags" Target="../tags/tag343.xml"/><Relationship Id="rId7" Type="http://schemas.openxmlformats.org/officeDocument/2006/relationships/tags" Target="../tags/tag347.xml"/><Relationship Id="rId12" Type="http://schemas.openxmlformats.org/officeDocument/2006/relationships/tags" Target="../tags/tag352.xml"/><Relationship Id="rId17" Type="http://schemas.openxmlformats.org/officeDocument/2006/relationships/image" Target="../media/image41.png"/><Relationship Id="rId2" Type="http://schemas.openxmlformats.org/officeDocument/2006/relationships/tags" Target="../tags/tag342.xml"/><Relationship Id="rId16" Type="http://schemas.openxmlformats.org/officeDocument/2006/relationships/image" Target="../media/image40.png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11" Type="http://schemas.openxmlformats.org/officeDocument/2006/relationships/tags" Target="../tags/tag351.xml"/><Relationship Id="rId5" Type="http://schemas.openxmlformats.org/officeDocument/2006/relationships/tags" Target="../tags/tag345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350.xml"/><Relationship Id="rId19" Type="http://schemas.openxmlformats.org/officeDocument/2006/relationships/image" Target="../media/image43.jpeg"/><Relationship Id="rId4" Type="http://schemas.openxmlformats.org/officeDocument/2006/relationships/tags" Target="../tags/tag344.xml"/><Relationship Id="rId9" Type="http://schemas.openxmlformats.org/officeDocument/2006/relationships/tags" Target="../tags/tag349.xml"/><Relationship Id="rId14" Type="http://schemas.openxmlformats.org/officeDocument/2006/relationships/slideLayout" Target="../slideLayouts/slideLayout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 26" descr="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10"/>
            <a:ext cx="9141291" cy="5143500"/>
          </a:xfrm>
          <a:prstGeom prst="rect">
            <a:avLst/>
          </a:prstGeom>
        </p:spPr>
      </p:pic>
      <p:pic>
        <p:nvPicPr>
          <p:cNvPr id="15" name="Bild 14" descr="Fujitsu_RM_RedGradient_RGB_AI10 [Konvertiert].ai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87" t="8430" r="2601" b="2055"/>
          <a:stretch/>
        </p:blipFill>
        <p:spPr>
          <a:xfrm>
            <a:off x="148276" y="309432"/>
            <a:ext cx="2696724" cy="2739762"/>
          </a:xfrm>
          <a:prstGeom prst="rect">
            <a:avLst/>
          </a:prstGeom>
        </p:spPr>
      </p:pic>
      <p:sp>
        <p:nvSpPr>
          <p:cNvPr id="6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Rectangle 21"/>
          <p:cNvSpPr/>
          <p:nvPr/>
        </p:nvSpPr>
        <p:spPr bwMode="gray">
          <a:xfrm>
            <a:off x="4302000" y="4989600"/>
            <a:ext cx="54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smtClean="0">
                <a:solidFill>
                  <a:srgbClr val="FFFFFF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kumimoji="0" lang="en-US" altLang="ja-JP" sz="800" kern="1200" dirty="0" smtClean="0">
              <a:solidFill>
                <a:srgbClr val="FFFFFF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0" name="Rectangle 21"/>
          <p:cNvSpPr/>
          <p:nvPr/>
        </p:nvSpPr>
        <p:spPr bwMode="gray">
          <a:xfrm>
            <a:off x="5292000" y="4988729"/>
            <a:ext cx="3600000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800" kern="1200" dirty="0" smtClean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rPr>
              <a:t>Copyright 2014 FUJITSU</a:t>
            </a:r>
          </a:p>
        </p:txBody>
      </p:sp>
      <p:sp>
        <p:nvSpPr>
          <p:cNvPr id="13" name="Titel 3"/>
          <p:cNvSpPr txBox="1">
            <a:spLocks/>
          </p:cNvSpPr>
          <p:nvPr/>
        </p:nvSpPr>
        <p:spPr bwMode="gray">
          <a:xfrm>
            <a:off x="248257" y="502378"/>
            <a:ext cx="2741589" cy="178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de-DE" altLang="ja-JP"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fi-FI" altLang="ja-JP" sz="1800" b="1" dirty="0" smtClean="0">
                <a:solidFill>
                  <a:schemeClr val="bg1"/>
                </a:solidFill>
                <a:latin typeface="Fujitsu Sans Light" panose="020B0304060202020204" pitchFamily="34" charset="0"/>
              </a:rPr>
              <a:t>Onko perinteinen levyjärjestelmä kuolemassa sukupuuttoon?</a:t>
            </a:r>
            <a:endParaRPr lang="en-US" sz="1200" dirty="0" smtClean="0">
              <a:solidFill>
                <a:srgbClr val="FFFFFF"/>
              </a:solidFill>
              <a:latin typeface="Fujitsu Sans Light"/>
              <a:cs typeface="Fujitsu Sans Light"/>
            </a:endParaRPr>
          </a:p>
        </p:txBody>
      </p:sp>
      <p:grpSp>
        <p:nvGrpSpPr>
          <p:cNvPr id="48" name="Gruppieren 47"/>
          <p:cNvGrpSpPr/>
          <p:nvPr/>
        </p:nvGrpSpPr>
        <p:grpSpPr>
          <a:xfrm>
            <a:off x="7606538" y="114300"/>
            <a:ext cx="1418400" cy="792555"/>
            <a:chOff x="7606538" y="114300"/>
            <a:chExt cx="1418400" cy="792555"/>
          </a:xfrm>
        </p:grpSpPr>
        <p:sp>
          <p:nvSpPr>
            <p:cNvPr id="16" name="AutoShape 48"/>
            <p:cNvSpPr>
              <a:spLocks noChangeAspect="1" noChangeArrowheads="1" noTextEdit="1"/>
            </p:cNvSpPr>
            <p:nvPr/>
          </p:nvSpPr>
          <p:spPr bwMode="gray">
            <a:xfrm>
              <a:off x="7606538" y="114300"/>
              <a:ext cx="1418400" cy="79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9" name="Group 129"/>
            <p:cNvGrpSpPr/>
            <p:nvPr/>
          </p:nvGrpSpPr>
          <p:grpSpPr bwMode="gray">
            <a:xfrm>
              <a:off x="8009648" y="249581"/>
              <a:ext cx="893674" cy="434539"/>
              <a:chOff x="7792721" y="157163"/>
              <a:chExt cx="1038225" cy="504825"/>
            </a:xfrm>
          </p:grpSpPr>
          <p:sp>
            <p:nvSpPr>
              <p:cNvPr id="40" name="Freeform 71"/>
              <p:cNvSpPr>
                <a:spLocks/>
              </p:cNvSpPr>
              <p:nvPr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Freeform 72"/>
              <p:cNvSpPr>
                <a:spLocks/>
              </p:cNvSpPr>
              <p:nvPr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Freeform 73"/>
              <p:cNvSpPr>
                <a:spLocks/>
              </p:cNvSpPr>
              <p:nvPr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Freeform 74"/>
              <p:cNvSpPr>
                <a:spLocks/>
              </p:cNvSpPr>
              <p:nvPr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Freeform 75"/>
              <p:cNvSpPr>
                <a:spLocks/>
              </p:cNvSpPr>
              <p:nvPr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76"/>
              <p:cNvSpPr>
                <a:spLocks/>
              </p:cNvSpPr>
              <p:nvPr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Freeform 77"/>
              <p:cNvSpPr>
                <a:spLocks/>
              </p:cNvSpPr>
              <p:nvPr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78"/>
              <p:cNvSpPr>
                <a:spLocks/>
              </p:cNvSpPr>
              <p:nvPr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102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f der gleichen Seite des Rechtecks liegende Ecken abrunden 14"/>
          <p:cNvSpPr/>
          <p:nvPr>
            <p:custDataLst>
              <p:tags r:id="rId3"/>
            </p:custDataLst>
          </p:nvPr>
        </p:nvSpPr>
        <p:spPr bwMode="gray">
          <a:xfrm>
            <a:off x="323100" y="1420380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6" name="Auf der gleichen Seite des Rechtecks liegende Ecken abrunden 15"/>
          <p:cNvSpPr/>
          <p:nvPr>
            <p:custDataLst>
              <p:tags r:id="rId4"/>
            </p:custDataLst>
          </p:nvPr>
        </p:nvSpPr>
        <p:spPr bwMode="gray">
          <a:xfrm>
            <a:off x="323985" y="1420379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7" name="Auf der gleichen Seite des Rechtecks liegende Ecken abrunden 16"/>
          <p:cNvSpPr/>
          <p:nvPr>
            <p:custDataLst>
              <p:tags r:id="rId5"/>
            </p:custDataLst>
          </p:nvPr>
        </p:nvSpPr>
        <p:spPr bwMode="gray">
          <a:xfrm>
            <a:off x="250826" y="1059540"/>
            <a:ext cx="8642350" cy="3744913"/>
          </a:xfrm>
          <a:prstGeom prst="round2SameRect">
            <a:avLst>
              <a:gd name="adj1" fmla="val 339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(Cloud) service </a:t>
            </a:r>
            <a:r>
              <a:rPr lang="en-US" sz="1400" dirty="0" smtClean="0">
                <a:solidFill>
                  <a:schemeClr val="accent1"/>
                </a:solidFill>
              </a:rPr>
              <a:t>providers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Auf der gleichen Seite des Rechtecks liegende Ecken abrunden 17"/>
          <p:cNvSpPr/>
          <p:nvPr>
            <p:custDataLst>
              <p:tags r:id="rId6"/>
            </p:custDataLst>
          </p:nvPr>
        </p:nvSpPr>
        <p:spPr bwMode="gray">
          <a:xfrm>
            <a:off x="322525" y="1421059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Tyypillisiä</a:t>
            </a:r>
            <a:r>
              <a:rPr lang="en-US" dirty="0" smtClean="0"/>
              <a:t> </a:t>
            </a:r>
            <a:r>
              <a:rPr lang="en-US" dirty="0" err="1" smtClean="0"/>
              <a:t>käyttökohteita</a:t>
            </a:r>
            <a:endParaRPr lang="en-US" dirty="0"/>
          </a:p>
        </p:txBody>
      </p:sp>
      <p:sp>
        <p:nvSpPr>
          <p:cNvPr id="26" name="Auf der gleichen Seite des Rechtecks liegende Ecken abrunden 25"/>
          <p:cNvSpPr/>
          <p:nvPr/>
        </p:nvSpPr>
        <p:spPr bwMode="gray">
          <a:xfrm>
            <a:off x="6588280" y="1131550"/>
            <a:ext cx="360000" cy="288040"/>
          </a:xfrm>
          <a:prstGeom prst="round2Same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" rtlCol="0" anchor="b" anchorCtr="0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Auf der gleichen Seite des Rechtecks liegende Ecken abrunden 26"/>
          <p:cNvSpPr/>
          <p:nvPr/>
        </p:nvSpPr>
        <p:spPr bwMode="gray">
          <a:xfrm>
            <a:off x="702034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" name="Auf der gleichen Seite des Rechtecks liegende Ecken abrunden 27"/>
          <p:cNvSpPr/>
          <p:nvPr/>
        </p:nvSpPr>
        <p:spPr bwMode="gray">
          <a:xfrm>
            <a:off x="745240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9" name="Auf der gleichen Seite des Rechtecks liegende Ecken abrunden 28"/>
          <p:cNvSpPr/>
          <p:nvPr/>
        </p:nvSpPr>
        <p:spPr bwMode="gray">
          <a:xfrm>
            <a:off x="788446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30" name="Auf der gleichen Seite des Rechtecks liegende Ecken abrunden 29"/>
          <p:cNvSpPr/>
          <p:nvPr/>
        </p:nvSpPr>
        <p:spPr bwMode="gray">
          <a:xfrm>
            <a:off x="831657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9" name="Auf der gleichen Seite des Rechtecks liegende Ecken abrunden 18"/>
          <p:cNvSpPr/>
          <p:nvPr>
            <p:custDataLst>
              <p:tags r:id="rId7"/>
            </p:custDataLst>
          </p:nvPr>
        </p:nvSpPr>
        <p:spPr bwMode="gray">
          <a:xfrm>
            <a:off x="323756" y="1421058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IaaS providers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Collaboration, Email, Sharepoint, DropBox services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(National) </a:t>
            </a:r>
            <a:r>
              <a:rPr lang="en-US" sz="1400" dirty="0" err="1" smtClean="0">
                <a:solidFill>
                  <a:schemeClr val="tx1"/>
                </a:solidFill>
              </a:rPr>
              <a:t>telco</a:t>
            </a:r>
            <a:r>
              <a:rPr lang="en-US" sz="1400" dirty="0" smtClean="0">
                <a:solidFill>
                  <a:schemeClr val="tx1"/>
                </a:solidFill>
              </a:rPr>
              <a:t> providers who are expanding </a:t>
            </a:r>
            <a:r>
              <a:rPr lang="en-US" sz="1400" dirty="0">
                <a:solidFill>
                  <a:schemeClr val="tx1"/>
                </a:solidFill>
              </a:rPr>
              <a:t>in IT services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Large enterprises companies with in-house cloud services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IT organizations </a:t>
            </a:r>
            <a:r>
              <a:rPr lang="en-US" sz="1400" dirty="0" smtClean="0">
                <a:solidFill>
                  <a:schemeClr val="tx1"/>
                </a:solidFill>
              </a:rPr>
              <a:t>extending their </a:t>
            </a:r>
            <a:r>
              <a:rPr lang="en-US" sz="1400" dirty="0">
                <a:solidFill>
                  <a:schemeClr val="tx1"/>
                </a:solidFill>
              </a:rPr>
              <a:t>DC </a:t>
            </a:r>
            <a:r>
              <a:rPr lang="en-US" sz="1400" dirty="0" smtClean="0">
                <a:solidFill>
                  <a:schemeClr val="tx1"/>
                </a:solidFill>
              </a:rPr>
              <a:t>usage in order to provide </a:t>
            </a:r>
            <a:r>
              <a:rPr lang="en-US" sz="1400" dirty="0">
                <a:solidFill>
                  <a:schemeClr val="tx1"/>
                </a:solidFill>
              </a:rPr>
              <a:t>services </a:t>
            </a:r>
            <a:r>
              <a:rPr lang="en-US" sz="1400" dirty="0" smtClean="0">
                <a:solidFill>
                  <a:schemeClr val="tx1"/>
                </a:solidFill>
              </a:rPr>
              <a:t>for </a:t>
            </a:r>
            <a:r>
              <a:rPr lang="en-US" sz="1400" dirty="0">
                <a:solidFill>
                  <a:schemeClr val="tx1"/>
                </a:solidFill>
              </a:rPr>
              <a:t>external </a:t>
            </a:r>
            <a:r>
              <a:rPr lang="en-US" sz="1400" dirty="0" smtClean="0">
                <a:solidFill>
                  <a:schemeClr val="tx1"/>
                </a:solidFill>
              </a:rPr>
              <a:t>customers as well</a:t>
            </a:r>
            <a:endParaRPr lang="en-US" sz="1400" dirty="0">
              <a:solidFill>
                <a:schemeClr val="tx1"/>
              </a:solidFill>
            </a:endParaRP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Providers with open source platform strategy (KVM, OpenStack, </a:t>
            </a:r>
            <a:r>
              <a:rPr lang="en-US" sz="1400" dirty="0" smtClean="0">
                <a:solidFill>
                  <a:schemeClr val="tx1"/>
                </a:solidFill>
              </a:rPr>
              <a:t>etc.)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1" name="Picture 9" descr="\\K16-NAS\Kunden\intern\_Shutterstock\A_Wszystkie\2014.06.09 (5).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4"/>
          <a:stretch/>
        </p:blipFill>
        <p:spPr bwMode="gray">
          <a:xfrm>
            <a:off x="2051650" y="3508060"/>
            <a:ext cx="165623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\\K16-NAS\Kunden\intern\_Shutterstock\A_Wszystkie\2014.06.09 (1).jp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3"/>
          <a:stretch/>
        </p:blipFill>
        <p:spPr bwMode="gray">
          <a:xfrm>
            <a:off x="395420" y="3507775"/>
            <a:ext cx="158422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\\K16-NAS\Kunden\intern\_Shutterstock\A_Wszystkie\2014.06.09 (2).jp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21"/>
          <a:stretch/>
        </p:blipFill>
        <p:spPr bwMode="gray">
          <a:xfrm>
            <a:off x="7164360" y="3508060"/>
            <a:ext cx="158422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\\K16-NAS\Kunden\intern\_Shutterstock\A_Wszystkie\insiurens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20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11" r="16071" b="10007"/>
          <a:stretch/>
        </p:blipFill>
        <p:spPr bwMode="gray">
          <a:xfrm>
            <a:off x="3779838" y="3507880"/>
            <a:ext cx="1584272" cy="1295895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\\K16-NAS\Kunden\intern\_Shutterstock\A_Wszystkie\studjo.JP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 rotWithShape="1">
          <a:blip r:embed="rId2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2" r="11863"/>
          <a:stretch/>
        </p:blipFill>
        <p:spPr bwMode="gray">
          <a:xfrm>
            <a:off x="5436120" y="3508375"/>
            <a:ext cx="165623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/>
              <a:t>Tyypillisiä</a:t>
            </a:r>
            <a:r>
              <a:rPr lang="en-US" dirty="0"/>
              <a:t> </a:t>
            </a:r>
            <a:r>
              <a:rPr lang="en-US" dirty="0" err="1"/>
              <a:t>käyttökohteita</a:t>
            </a:r>
            <a:endParaRPr lang="en-US" dirty="0"/>
          </a:p>
        </p:txBody>
      </p:sp>
      <p:sp>
        <p:nvSpPr>
          <p:cNvPr id="10" name="Auf der gleichen Seite des Rechtecks liegende Ecken abrunden 9"/>
          <p:cNvSpPr/>
          <p:nvPr>
            <p:custDataLst>
              <p:tags r:id="rId1"/>
            </p:custDataLst>
          </p:nvPr>
        </p:nvSpPr>
        <p:spPr bwMode="gray">
          <a:xfrm>
            <a:off x="323100" y="1420380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Auf der gleichen Seite des Rechtecks liegende Ecken abrunden 10"/>
          <p:cNvSpPr/>
          <p:nvPr>
            <p:custDataLst>
              <p:tags r:id="rId2"/>
            </p:custDataLst>
          </p:nvPr>
        </p:nvSpPr>
        <p:spPr bwMode="gray">
          <a:xfrm>
            <a:off x="323985" y="1420379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Auf der gleichen Seite des Rechtecks liegende Ecken abrunden 11"/>
          <p:cNvSpPr/>
          <p:nvPr>
            <p:custDataLst>
              <p:tags r:id="rId3"/>
            </p:custDataLst>
          </p:nvPr>
        </p:nvSpPr>
        <p:spPr bwMode="gray">
          <a:xfrm>
            <a:off x="250826" y="1059540"/>
            <a:ext cx="8642350" cy="3744913"/>
          </a:xfrm>
          <a:prstGeom prst="round2SameRect">
            <a:avLst>
              <a:gd name="adj1" fmla="val 339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chemeClr val="accent1"/>
                </a:solidFill>
              </a:rPr>
              <a:t>Companies, </a:t>
            </a:r>
            <a:r>
              <a:rPr lang="en-US" sz="1400" dirty="0">
                <a:solidFill>
                  <a:schemeClr val="accent1"/>
                </a:solidFill>
              </a:rPr>
              <a:t>public institutions, universities </a:t>
            </a:r>
            <a:r>
              <a:rPr lang="en-US" sz="1400" dirty="0" smtClean="0">
                <a:solidFill>
                  <a:schemeClr val="accent1"/>
                </a:solidFill>
              </a:rPr>
              <a:t>etc. with </a:t>
            </a:r>
            <a:r>
              <a:rPr lang="en-US" sz="1400" dirty="0">
                <a:solidFill>
                  <a:schemeClr val="accent1"/>
                </a:solidFill>
              </a:rPr>
              <a:t>large online archives</a:t>
            </a:r>
          </a:p>
        </p:txBody>
      </p:sp>
      <p:sp>
        <p:nvSpPr>
          <p:cNvPr id="13" name="Auf der gleichen Seite des Rechtecks liegende Ecken abrunden 12"/>
          <p:cNvSpPr/>
          <p:nvPr>
            <p:custDataLst>
              <p:tags r:id="rId4"/>
            </p:custDataLst>
          </p:nvPr>
        </p:nvSpPr>
        <p:spPr bwMode="gray">
          <a:xfrm>
            <a:off x="322525" y="1421059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Auf der gleichen Seite des Rechtecks liegende Ecken abrunden 18"/>
          <p:cNvSpPr/>
          <p:nvPr/>
        </p:nvSpPr>
        <p:spPr bwMode="gray">
          <a:xfrm>
            <a:off x="658828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" rtlCol="0" anchor="b" anchorCtr="0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Auf der gleichen Seite des Rechtecks liegende Ecken abrunden 19"/>
          <p:cNvSpPr/>
          <p:nvPr/>
        </p:nvSpPr>
        <p:spPr bwMode="gray">
          <a:xfrm>
            <a:off x="7020340" y="1131550"/>
            <a:ext cx="360000" cy="288000"/>
          </a:xfrm>
          <a:prstGeom prst="round2Same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Auf der gleichen Seite des Rechtecks liegende Ecken abrunden 20"/>
          <p:cNvSpPr/>
          <p:nvPr/>
        </p:nvSpPr>
        <p:spPr bwMode="gray">
          <a:xfrm>
            <a:off x="745240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Auf der gleichen Seite des Rechtecks liegende Ecken abrunden 21"/>
          <p:cNvSpPr/>
          <p:nvPr/>
        </p:nvSpPr>
        <p:spPr bwMode="gray">
          <a:xfrm>
            <a:off x="788446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3" name="Auf der gleichen Seite des Rechtecks liegende Ecken abrunden 22"/>
          <p:cNvSpPr/>
          <p:nvPr/>
        </p:nvSpPr>
        <p:spPr bwMode="gray">
          <a:xfrm>
            <a:off x="831657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Auf der gleichen Seite des Rechtecks liegende Ecken abrunden 23"/>
          <p:cNvSpPr/>
          <p:nvPr>
            <p:custDataLst>
              <p:tags r:id="rId5"/>
            </p:custDataLst>
          </p:nvPr>
        </p:nvSpPr>
        <p:spPr bwMode="gray">
          <a:xfrm>
            <a:off x="323756" y="1421058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Need </a:t>
            </a:r>
            <a:r>
              <a:rPr lang="en-US" sz="1400" dirty="0" smtClean="0">
                <a:solidFill>
                  <a:schemeClr val="tx1"/>
                </a:solidFill>
              </a:rPr>
              <a:t>online </a:t>
            </a:r>
            <a:r>
              <a:rPr lang="en-US" sz="1400" dirty="0">
                <a:solidFill>
                  <a:schemeClr val="tx1"/>
                </a:solidFill>
              </a:rPr>
              <a:t>fast access to large amounts of current </a:t>
            </a:r>
            <a:r>
              <a:rPr lang="en-US" sz="1400" dirty="0" smtClean="0">
                <a:solidFill>
                  <a:schemeClr val="tx1"/>
                </a:solidFill>
              </a:rPr>
              <a:t>and historical data,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e.g</a:t>
            </a:r>
            <a:r>
              <a:rPr lang="en-US" sz="1400" dirty="0">
                <a:solidFill>
                  <a:schemeClr val="tx1"/>
                </a:solidFill>
              </a:rPr>
              <a:t>. research or legal documents, contracts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Use </a:t>
            </a:r>
            <a:r>
              <a:rPr lang="en-US" sz="1400" dirty="0" smtClean="0">
                <a:solidFill>
                  <a:schemeClr val="tx1"/>
                </a:solidFill>
              </a:rPr>
              <a:t>object </a:t>
            </a:r>
            <a:r>
              <a:rPr lang="en-US" sz="1400" dirty="0">
                <a:solidFill>
                  <a:schemeClr val="tx1"/>
                </a:solidFill>
              </a:rPr>
              <a:t>data for efficient archiving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Reliable online storage for </a:t>
            </a:r>
            <a:r>
              <a:rPr lang="en-US" sz="1400" dirty="0" smtClean="0">
                <a:solidFill>
                  <a:schemeClr val="tx1"/>
                </a:solidFill>
              </a:rPr>
              <a:t>500TB </a:t>
            </a:r>
            <a:r>
              <a:rPr lang="en-US" sz="1400" dirty="0">
                <a:solidFill>
                  <a:schemeClr val="tx1"/>
                </a:solidFill>
              </a:rPr>
              <a:t>of data and beyond </a:t>
            </a:r>
            <a:r>
              <a:rPr lang="en-US" sz="1400" dirty="0" smtClean="0">
                <a:solidFill>
                  <a:schemeClr val="tx1"/>
                </a:solidFill>
              </a:rPr>
              <a:t>– no </a:t>
            </a:r>
            <a:r>
              <a:rPr lang="en-US" sz="1400" dirty="0">
                <a:solidFill>
                  <a:schemeClr val="tx1"/>
                </a:solidFill>
              </a:rPr>
              <a:t>data migration </a:t>
            </a:r>
            <a:r>
              <a:rPr lang="en-US" sz="1400" dirty="0" smtClean="0">
                <a:solidFill>
                  <a:schemeClr val="tx1"/>
                </a:solidFill>
              </a:rPr>
              <a:t>to </a:t>
            </a:r>
            <a:r>
              <a:rPr lang="en-US" sz="1400" dirty="0">
                <a:solidFill>
                  <a:schemeClr val="tx1"/>
                </a:solidFill>
              </a:rPr>
              <a:t>tape possible</a:t>
            </a:r>
          </a:p>
        </p:txBody>
      </p:sp>
      <p:pic>
        <p:nvPicPr>
          <p:cNvPr id="25" name="Picture 9" descr="\\K16-NAS\Kunden\intern\_Shutterstock\A_Wszystkie\2014.06.09 (5)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4"/>
          <a:stretch/>
        </p:blipFill>
        <p:spPr bwMode="gray">
          <a:xfrm>
            <a:off x="2051650" y="3508060"/>
            <a:ext cx="165623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\\K16-NAS\Kunden\intern\_Shutterstock\A_Wszystkie\2014.06.09 (1)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3"/>
          <a:stretch/>
        </p:blipFill>
        <p:spPr bwMode="gray">
          <a:xfrm>
            <a:off x="395420" y="3507775"/>
            <a:ext cx="158422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 descr="\\K16-NAS\Kunden\intern\_Shutterstock\A_Wszystkie\2014.06.09 (2).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21"/>
          <a:stretch/>
        </p:blipFill>
        <p:spPr bwMode="gray">
          <a:xfrm>
            <a:off x="7164360" y="3508060"/>
            <a:ext cx="158422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 descr="\\K16-NAS\Kunden\intern\_Shutterstock\A_Wszystkie\insiurens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11" r="16071" b="10007"/>
          <a:stretch/>
        </p:blipFill>
        <p:spPr bwMode="gray">
          <a:xfrm>
            <a:off x="3779838" y="3507880"/>
            <a:ext cx="1584272" cy="1295895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\\K16-NAS\Kunden\intern\_Shutterstock\A_Wszystkie\studjo.JP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2" r="11863"/>
          <a:stretch/>
        </p:blipFill>
        <p:spPr bwMode="gray">
          <a:xfrm>
            <a:off x="5436120" y="3508375"/>
            <a:ext cx="165623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8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/>
              <a:t>Tyypillisiä</a:t>
            </a:r>
            <a:r>
              <a:rPr lang="en-US" dirty="0"/>
              <a:t> </a:t>
            </a:r>
            <a:r>
              <a:rPr lang="en-US" dirty="0" err="1"/>
              <a:t>käyttökohteita</a:t>
            </a:r>
            <a:endParaRPr lang="en-US" dirty="0"/>
          </a:p>
        </p:txBody>
      </p:sp>
      <p:sp>
        <p:nvSpPr>
          <p:cNvPr id="10" name="Auf der gleichen Seite des Rechtecks liegende Ecken abrunden 9"/>
          <p:cNvSpPr/>
          <p:nvPr>
            <p:custDataLst>
              <p:tags r:id="rId1"/>
            </p:custDataLst>
          </p:nvPr>
        </p:nvSpPr>
        <p:spPr bwMode="gray">
          <a:xfrm>
            <a:off x="323100" y="1420380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Auf der gleichen Seite des Rechtecks liegende Ecken abrunden 10"/>
          <p:cNvSpPr/>
          <p:nvPr>
            <p:custDataLst>
              <p:tags r:id="rId2"/>
            </p:custDataLst>
          </p:nvPr>
        </p:nvSpPr>
        <p:spPr bwMode="gray">
          <a:xfrm>
            <a:off x="323985" y="1420379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Auf der gleichen Seite des Rechtecks liegende Ecken abrunden 11"/>
          <p:cNvSpPr/>
          <p:nvPr>
            <p:custDataLst>
              <p:tags r:id="rId3"/>
            </p:custDataLst>
          </p:nvPr>
        </p:nvSpPr>
        <p:spPr bwMode="gray">
          <a:xfrm>
            <a:off x="250826" y="1059540"/>
            <a:ext cx="8642350" cy="3744913"/>
          </a:xfrm>
          <a:prstGeom prst="round2SameRect">
            <a:avLst>
              <a:gd name="adj1" fmla="val 339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Industry specific service providers </a:t>
            </a:r>
            <a:r>
              <a:rPr lang="en-US" sz="1400" dirty="0" smtClean="0">
                <a:solidFill>
                  <a:schemeClr val="accent1"/>
                </a:solidFill>
              </a:rPr>
              <a:t>(</a:t>
            </a:r>
            <a:r>
              <a:rPr lang="en-US" sz="1400" dirty="0">
                <a:solidFill>
                  <a:schemeClr val="accent1"/>
                </a:solidFill>
              </a:rPr>
              <a:t>e.g. </a:t>
            </a:r>
            <a:r>
              <a:rPr lang="en-US" sz="1400" dirty="0" smtClean="0">
                <a:solidFill>
                  <a:schemeClr val="accent1"/>
                </a:solidFill>
              </a:rPr>
              <a:t>midsize banking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smtClean="0">
                <a:solidFill>
                  <a:schemeClr val="accent1"/>
                </a:solidFill>
              </a:rPr>
              <a:t>insurance companies)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Auf der gleichen Seite des Rechtecks liegende Ecken abrunden 12"/>
          <p:cNvSpPr/>
          <p:nvPr>
            <p:custDataLst>
              <p:tags r:id="rId4"/>
            </p:custDataLst>
          </p:nvPr>
        </p:nvSpPr>
        <p:spPr bwMode="gray">
          <a:xfrm>
            <a:off x="322525" y="1421059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Auf der gleichen Seite des Rechtecks liegende Ecken abrunden 13"/>
          <p:cNvSpPr/>
          <p:nvPr/>
        </p:nvSpPr>
        <p:spPr bwMode="gray">
          <a:xfrm>
            <a:off x="658828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" rtlCol="0" anchor="b" anchorCtr="0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Auf der gleichen Seite des Rechtecks liegende Ecken abrunden 14"/>
          <p:cNvSpPr/>
          <p:nvPr/>
        </p:nvSpPr>
        <p:spPr bwMode="gray">
          <a:xfrm>
            <a:off x="702034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6" name="Auf der gleichen Seite des Rechtecks liegende Ecken abrunden 15"/>
          <p:cNvSpPr/>
          <p:nvPr/>
        </p:nvSpPr>
        <p:spPr bwMode="gray">
          <a:xfrm>
            <a:off x="7452400" y="1131550"/>
            <a:ext cx="360000" cy="288000"/>
          </a:xfrm>
          <a:prstGeom prst="round2Same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Auf der gleichen Seite des Rechtecks liegende Ecken abrunden 16"/>
          <p:cNvSpPr/>
          <p:nvPr/>
        </p:nvSpPr>
        <p:spPr bwMode="gray">
          <a:xfrm>
            <a:off x="788446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8" name="Auf der gleichen Seite des Rechtecks liegende Ecken abrunden 17"/>
          <p:cNvSpPr/>
          <p:nvPr/>
        </p:nvSpPr>
        <p:spPr bwMode="gray">
          <a:xfrm>
            <a:off x="831657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9" name="Auf der gleichen Seite des Rechtecks liegende Ecken abrunden 18"/>
          <p:cNvSpPr/>
          <p:nvPr>
            <p:custDataLst>
              <p:tags r:id="rId5"/>
            </p:custDataLst>
          </p:nvPr>
        </p:nvSpPr>
        <p:spPr bwMode="gray">
          <a:xfrm>
            <a:off x="323756" y="1421058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High availability and a fast </a:t>
            </a:r>
            <a:r>
              <a:rPr lang="en-US" sz="1400" dirty="0">
                <a:solidFill>
                  <a:schemeClr val="tx1"/>
                </a:solidFill>
              </a:rPr>
              <a:t>online store 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Disaster recovery site </a:t>
            </a:r>
            <a:r>
              <a:rPr lang="en-US" sz="1400" dirty="0">
                <a:solidFill>
                  <a:schemeClr val="tx1"/>
                </a:solidFill>
              </a:rPr>
              <a:t>for storage 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Fast access for customer data and profiles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Zero downtime requirements</a:t>
            </a:r>
          </a:p>
        </p:txBody>
      </p:sp>
      <p:pic>
        <p:nvPicPr>
          <p:cNvPr id="20" name="Picture 9" descr="\\K16-NAS\Kunden\intern\_Shutterstock\A_Wszystkie\2014.06.09 (5)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4"/>
          <a:stretch/>
        </p:blipFill>
        <p:spPr bwMode="gray">
          <a:xfrm>
            <a:off x="2051650" y="3508060"/>
            <a:ext cx="1656230" cy="1296000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\\K16-NAS\Kunden\intern\_Shutterstock\A_Wszystkie\2014.06.09 (1)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3"/>
          <a:stretch/>
        </p:blipFill>
        <p:spPr bwMode="gray">
          <a:xfrm>
            <a:off x="395420" y="3507775"/>
            <a:ext cx="1584220" cy="1296000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\\K16-NAS\Kunden\intern\_Shutterstock\A_Wszystkie\2014.06.09 (2).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21"/>
          <a:stretch/>
        </p:blipFill>
        <p:spPr bwMode="gray">
          <a:xfrm>
            <a:off x="7164360" y="3508060"/>
            <a:ext cx="158422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 descr="\\K16-NAS\Kunden\intern\_Shutterstock\A_Wszystkie\insiurens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11" r="16071" b="10007"/>
          <a:stretch/>
        </p:blipFill>
        <p:spPr bwMode="gray">
          <a:xfrm>
            <a:off x="3779838" y="3507880"/>
            <a:ext cx="1584272" cy="1295895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\\K16-NAS\Kunden\intern\_Shutterstock\A_Wszystkie\studjo.JP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2" r="11863"/>
          <a:stretch/>
        </p:blipFill>
        <p:spPr bwMode="gray">
          <a:xfrm>
            <a:off x="5436120" y="3508375"/>
            <a:ext cx="165623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6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/>
              <a:t>Tyypillisiä</a:t>
            </a:r>
            <a:r>
              <a:rPr lang="en-US" dirty="0"/>
              <a:t> </a:t>
            </a:r>
            <a:r>
              <a:rPr lang="en-US" dirty="0" err="1"/>
              <a:t>käyttökohteita</a:t>
            </a:r>
            <a:endParaRPr lang="en-US" dirty="0"/>
          </a:p>
        </p:txBody>
      </p:sp>
      <p:sp>
        <p:nvSpPr>
          <p:cNvPr id="10" name="Auf der gleichen Seite des Rechtecks liegende Ecken abrunden 9"/>
          <p:cNvSpPr/>
          <p:nvPr>
            <p:custDataLst>
              <p:tags r:id="rId1"/>
            </p:custDataLst>
          </p:nvPr>
        </p:nvSpPr>
        <p:spPr bwMode="gray">
          <a:xfrm>
            <a:off x="323100" y="1420380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Auf der gleichen Seite des Rechtecks liegende Ecken abrunden 10"/>
          <p:cNvSpPr/>
          <p:nvPr>
            <p:custDataLst>
              <p:tags r:id="rId2"/>
            </p:custDataLst>
          </p:nvPr>
        </p:nvSpPr>
        <p:spPr bwMode="gray">
          <a:xfrm>
            <a:off x="323985" y="1420379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Auf der gleichen Seite des Rechtecks liegende Ecken abrunden 11"/>
          <p:cNvSpPr/>
          <p:nvPr>
            <p:custDataLst>
              <p:tags r:id="rId3"/>
            </p:custDataLst>
          </p:nvPr>
        </p:nvSpPr>
        <p:spPr bwMode="gray">
          <a:xfrm>
            <a:off x="250826" y="1059540"/>
            <a:ext cx="8642350" cy="3744913"/>
          </a:xfrm>
          <a:prstGeom prst="round2SameRect">
            <a:avLst>
              <a:gd name="adj1" fmla="val 339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Media and </a:t>
            </a:r>
            <a:r>
              <a:rPr lang="en-US" sz="1400" dirty="0" smtClean="0">
                <a:solidFill>
                  <a:schemeClr val="accent1"/>
                </a:solidFill>
              </a:rPr>
              <a:t>broadcasting/streaming </a:t>
            </a:r>
            <a:r>
              <a:rPr lang="en-US" sz="1400" dirty="0">
                <a:solidFill>
                  <a:schemeClr val="accent1"/>
                </a:solidFill>
              </a:rPr>
              <a:t>companies</a:t>
            </a:r>
          </a:p>
        </p:txBody>
      </p:sp>
      <p:sp>
        <p:nvSpPr>
          <p:cNvPr id="13" name="Auf der gleichen Seite des Rechtecks liegende Ecken abrunden 12"/>
          <p:cNvSpPr/>
          <p:nvPr>
            <p:custDataLst>
              <p:tags r:id="rId4"/>
            </p:custDataLst>
          </p:nvPr>
        </p:nvSpPr>
        <p:spPr bwMode="gray">
          <a:xfrm>
            <a:off x="322525" y="1421059"/>
            <a:ext cx="8498006" cy="3383396"/>
          </a:xfrm>
          <a:prstGeom prst="round2SameRect">
            <a:avLst>
              <a:gd name="adj1" fmla="val 3754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4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Auf der gleichen Seite des Rechtecks liegende Ecken abrunden 13"/>
          <p:cNvSpPr/>
          <p:nvPr/>
        </p:nvSpPr>
        <p:spPr bwMode="gray">
          <a:xfrm>
            <a:off x="658828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" rtlCol="0" anchor="b" anchorCtr="0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Auf der gleichen Seite des Rechtecks liegende Ecken abrunden 14"/>
          <p:cNvSpPr/>
          <p:nvPr/>
        </p:nvSpPr>
        <p:spPr bwMode="gray">
          <a:xfrm>
            <a:off x="702034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6" name="Auf der gleichen Seite des Rechtecks liegende Ecken abrunden 15"/>
          <p:cNvSpPr/>
          <p:nvPr/>
        </p:nvSpPr>
        <p:spPr bwMode="gray">
          <a:xfrm>
            <a:off x="745240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7" name="Auf der gleichen Seite des Rechtecks liegende Ecken abrunden 16"/>
          <p:cNvSpPr/>
          <p:nvPr/>
        </p:nvSpPr>
        <p:spPr bwMode="gray">
          <a:xfrm>
            <a:off x="7884460" y="1131550"/>
            <a:ext cx="360000" cy="288000"/>
          </a:xfrm>
          <a:prstGeom prst="round2Same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Auf der gleichen Seite des Rechtecks liegende Ecken abrunden 17"/>
          <p:cNvSpPr/>
          <p:nvPr/>
        </p:nvSpPr>
        <p:spPr bwMode="gray">
          <a:xfrm>
            <a:off x="8316570" y="1167590"/>
            <a:ext cx="360000" cy="252000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9" name="Auf der gleichen Seite des Rechtecks liegende Ecken abrunden 18"/>
          <p:cNvSpPr/>
          <p:nvPr>
            <p:custDataLst>
              <p:tags r:id="rId5"/>
            </p:custDataLst>
          </p:nvPr>
        </p:nvSpPr>
        <p:spPr bwMode="gray">
          <a:xfrm>
            <a:off x="323756" y="1421058"/>
            <a:ext cx="8496834" cy="3383396"/>
          </a:xfrm>
          <a:prstGeom prst="round2SameRect">
            <a:avLst>
              <a:gd name="adj1" fmla="val 3754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Fast online streaming services with </a:t>
            </a:r>
            <a:r>
              <a:rPr lang="en-US" sz="1400" dirty="0" smtClean="0">
                <a:solidFill>
                  <a:schemeClr val="tx1"/>
                </a:solidFill>
              </a:rPr>
              <a:t>petabytes </a:t>
            </a:r>
            <a:r>
              <a:rPr lang="en-US" sz="1400" dirty="0">
                <a:solidFill>
                  <a:schemeClr val="tx1"/>
                </a:solidFill>
              </a:rPr>
              <a:t>of video and audio data </a:t>
            </a:r>
            <a:r>
              <a:rPr lang="en-US" sz="1400" dirty="0" smtClean="0">
                <a:solidFill>
                  <a:schemeClr val="tx1"/>
                </a:solidFill>
              </a:rPr>
              <a:t>/ </a:t>
            </a:r>
            <a:r>
              <a:rPr lang="en-US" sz="1400" dirty="0" err="1" smtClean="0">
                <a:solidFill>
                  <a:schemeClr val="tx1"/>
                </a:solidFill>
              </a:rPr>
              <a:t>mediastores</a:t>
            </a:r>
            <a:endParaRPr lang="en-US" sz="1400" dirty="0">
              <a:solidFill>
                <a:schemeClr val="tx1"/>
              </a:solidFill>
            </a:endParaRP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Real-time </a:t>
            </a:r>
            <a:r>
              <a:rPr lang="en-US" sz="1400" dirty="0">
                <a:solidFill>
                  <a:schemeClr val="tx1"/>
                </a:solidFill>
              </a:rPr>
              <a:t>rendering and streaming process of high quality video data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Creation of fast </a:t>
            </a:r>
            <a:r>
              <a:rPr lang="en-US" sz="1400" dirty="0">
                <a:solidFill>
                  <a:schemeClr val="tx1"/>
                </a:solidFill>
              </a:rPr>
              <a:t>copies for media with high access </a:t>
            </a:r>
            <a:r>
              <a:rPr lang="en-US" sz="1400" dirty="0" smtClean="0">
                <a:solidFill>
                  <a:schemeClr val="tx1"/>
                </a:solidFill>
              </a:rPr>
              <a:t>frequency</a:t>
            </a:r>
            <a:endParaRPr lang="en-US" sz="1400" dirty="0">
              <a:solidFill>
                <a:schemeClr val="tx1"/>
              </a:solidFill>
            </a:endParaRP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Fast growing data </a:t>
            </a:r>
            <a:r>
              <a:rPr lang="en-US" sz="1400" dirty="0" smtClean="0">
                <a:solidFill>
                  <a:schemeClr val="tx1"/>
                </a:solidFill>
              </a:rPr>
              <a:t>environment; secure consistent </a:t>
            </a:r>
            <a:r>
              <a:rPr lang="en-US" sz="1400" dirty="0">
                <a:solidFill>
                  <a:schemeClr val="tx1"/>
                </a:solidFill>
              </a:rPr>
              <a:t>availability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Secure handling of </a:t>
            </a:r>
            <a:r>
              <a:rPr lang="en-US" sz="1400" dirty="0" smtClean="0">
                <a:solidFill>
                  <a:schemeClr val="tx1"/>
                </a:solidFill>
              </a:rPr>
              <a:t>petabyte data </a:t>
            </a:r>
            <a:r>
              <a:rPr lang="en-US" sz="1400" dirty="0">
                <a:solidFill>
                  <a:schemeClr val="tx1"/>
                </a:solidFill>
              </a:rPr>
              <a:t>volumes</a:t>
            </a:r>
          </a:p>
          <a:p>
            <a:pPr marL="266700" indent="-26670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Zero downtime requirements</a:t>
            </a:r>
          </a:p>
        </p:txBody>
      </p:sp>
      <p:pic>
        <p:nvPicPr>
          <p:cNvPr id="20" name="Picture 9" descr="\\K16-NAS\Kunden\intern\_Shutterstock\A_Wszystkie\2014.06.09 (5)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4"/>
          <a:stretch/>
        </p:blipFill>
        <p:spPr bwMode="gray">
          <a:xfrm>
            <a:off x="2051650" y="3508060"/>
            <a:ext cx="1656230" cy="1296000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\\K16-NAS\Kunden\intern\_Shutterstock\A_Wszystkie\2014.06.09 (1)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3"/>
          <a:stretch/>
        </p:blipFill>
        <p:spPr bwMode="gray">
          <a:xfrm>
            <a:off x="395420" y="3507775"/>
            <a:ext cx="1584220" cy="1296000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\\K16-NAS\Kunden\intern\_Shutterstock\A_Wszystkie\2014.06.09 (2).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21"/>
          <a:stretch/>
        </p:blipFill>
        <p:spPr bwMode="gray">
          <a:xfrm>
            <a:off x="7164360" y="3508060"/>
            <a:ext cx="158422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 descr="\\K16-NAS\Kunden\intern\_Shutterstock\A_Wszystkie\insiurens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11" r="16071" b="10007"/>
          <a:stretch/>
        </p:blipFill>
        <p:spPr bwMode="gray">
          <a:xfrm>
            <a:off x="3779838" y="3507880"/>
            <a:ext cx="1584272" cy="1295895"/>
          </a:xfrm>
          <a:prstGeom prst="roundRect">
            <a:avLst>
              <a:gd name="adj" fmla="val 98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\\K16-NAS\Kunden\intern\_Shutterstock\A_Wszystkie\studjo.JP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2" r="11863"/>
          <a:stretch/>
        </p:blipFill>
        <p:spPr bwMode="gray">
          <a:xfrm>
            <a:off x="5436120" y="3508375"/>
            <a:ext cx="1656230" cy="1296000"/>
          </a:xfrm>
          <a:prstGeom prst="roundRect">
            <a:avLst>
              <a:gd name="adj" fmla="val 97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1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43"/>
          <p:cNvSpPr>
            <a:spLocks noChangeArrowheads="1"/>
          </p:cNvSpPr>
          <p:nvPr/>
        </p:nvSpPr>
        <p:spPr bwMode="gray">
          <a:xfrm>
            <a:off x="700715" y="932519"/>
            <a:ext cx="8001024" cy="371529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i-FI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i-FI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0" y="843510"/>
            <a:ext cx="3082280" cy="1911014"/>
          </a:xfrm>
          <a:prstGeom prst="rect">
            <a:avLst/>
          </a:prstGeom>
        </p:spPr>
      </p:pic>
      <p:pic>
        <p:nvPicPr>
          <p:cNvPr id="7" name="Picture 2" descr="http://www.hs-owl.de/fb7/edvwiki/images/3/3d/Fragezeiche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476" y="914934"/>
            <a:ext cx="2066456" cy="187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922902" y="171405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i-FI" dirty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8862" y="257263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Fußzeilenplatzhalter 3"/>
          <p:cNvSpPr txBox="1">
            <a:spLocks/>
          </p:cNvSpPr>
          <p:nvPr/>
        </p:nvSpPr>
        <p:spPr>
          <a:xfrm>
            <a:off x="4929575" y="4937125"/>
            <a:ext cx="3963600" cy="201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Copyright 2014 FUJITSU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44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 smtClean="0"/>
              <a:t>Levyjärjestelmä tarjonta kasvaa ja monipuolistuu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2000" y="1095720"/>
            <a:ext cx="7128000" cy="3852360"/>
          </a:xfrm>
        </p:spPr>
        <p:txBody>
          <a:bodyPr/>
          <a:lstStyle/>
          <a:p>
            <a:r>
              <a:rPr lang="fi-FI" sz="1800" dirty="0" smtClean="0"/>
              <a:t>Uusia pelureita on ilmestynyt markkinoille raflaavilla otsikoilla, kuten ”mihin tarvitaan perinteistä levyjärjestelmää?”</a:t>
            </a:r>
            <a:endParaRPr lang="en-US" sz="1800" dirty="0" smtClean="0"/>
          </a:p>
          <a:p>
            <a:r>
              <a:rPr lang="fi-FI" sz="1800" dirty="0" smtClean="0"/>
              <a:t>Palvelinteknologian päälle rakennetut Storage ratkaisut houkuttelevat monia. -&gt; Kuinka tarjota asiakkaan tarpeisiin sopiva ratkaisu</a:t>
            </a:r>
            <a:endParaRPr lang="en-US" sz="1800" dirty="0" smtClean="0"/>
          </a:p>
          <a:p>
            <a:r>
              <a:rPr lang="en-US" sz="1800" dirty="0" err="1" smtClean="0"/>
              <a:t>Johtaako</a:t>
            </a:r>
            <a:r>
              <a:rPr lang="en-US" sz="1800" dirty="0" smtClean="0"/>
              <a:t> </a:t>
            </a:r>
            <a:r>
              <a:rPr lang="en-US" sz="1800" dirty="0" err="1" smtClean="0"/>
              <a:t>tämä</a:t>
            </a:r>
            <a:r>
              <a:rPr lang="en-US" sz="1800" dirty="0" smtClean="0"/>
              <a:t> </a:t>
            </a:r>
            <a:r>
              <a:rPr lang="en-US" sz="1800" dirty="0" err="1" smtClean="0"/>
              <a:t>siihen</a:t>
            </a:r>
            <a:r>
              <a:rPr lang="en-US" sz="1800" dirty="0" smtClean="0"/>
              <a:t>, </a:t>
            </a:r>
            <a:r>
              <a:rPr lang="en-US" sz="1800" dirty="0" err="1" smtClean="0"/>
              <a:t>että</a:t>
            </a:r>
            <a:r>
              <a:rPr lang="en-US" sz="1800" dirty="0" smtClean="0"/>
              <a:t> </a:t>
            </a:r>
            <a:r>
              <a:rPr lang="en-US" sz="1800" dirty="0" err="1" smtClean="0"/>
              <a:t>perinteinen</a:t>
            </a:r>
            <a:r>
              <a:rPr lang="en-US" sz="1800" dirty="0" smtClean="0"/>
              <a:t> Server &amp; Storage </a:t>
            </a:r>
            <a:r>
              <a:rPr lang="en-US" sz="1800" dirty="0" err="1" smtClean="0"/>
              <a:t>malli</a:t>
            </a:r>
            <a:r>
              <a:rPr lang="en-US" sz="1800" dirty="0" smtClean="0"/>
              <a:t> on </a:t>
            </a:r>
            <a:r>
              <a:rPr lang="en-US" sz="1800" dirty="0" err="1" smtClean="0"/>
              <a:t>katoavaa</a:t>
            </a:r>
            <a:r>
              <a:rPr lang="en-US" sz="1800" dirty="0" smtClean="0"/>
              <a:t> </a:t>
            </a:r>
            <a:r>
              <a:rPr lang="en-US" sz="1800" dirty="0" err="1" smtClean="0"/>
              <a:t>kansanperinnettä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8" name="Freeform 138"/>
          <p:cNvSpPr>
            <a:spLocks noEditPoints="1"/>
          </p:cNvSpPr>
          <p:nvPr>
            <p:custDataLst>
              <p:tags r:id="rId1"/>
            </p:custDataLst>
          </p:nvPr>
        </p:nvSpPr>
        <p:spPr bwMode="gray">
          <a:xfrm>
            <a:off x="-7938" y="4300016"/>
            <a:ext cx="9151938" cy="575990"/>
          </a:xfrm>
          <a:prstGeom prst="rect">
            <a:avLst/>
          </a:prstGeom>
          <a:gradFill>
            <a:gsLst>
              <a:gs pos="51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56000" tIns="46800" rIns="180000" bIns="4680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fi-FI" sz="2000" dirty="0" smtClean="0">
                <a:solidFill>
                  <a:srgbClr val="FFFFFF"/>
                </a:solidFill>
                <a:latin typeface="Arial"/>
              </a:rPr>
              <a:t>Fujitsun vastaus on ei. Markkinoilla on tilaa erityyppisille ratkaisuille</a:t>
            </a: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Ellipse 13"/>
          <p:cNvSpPr/>
          <p:nvPr>
            <p:custDataLst>
              <p:tags r:id="rId2"/>
            </p:custDataLst>
          </p:nvPr>
        </p:nvSpPr>
        <p:spPr bwMode="gray">
          <a:xfrm>
            <a:off x="179388" y="4371950"/>
            <a:ext cx="432048" cy="43204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Gleichschenkliges Dreieck 14"/>
          <p:cNvSpPr/>
          <p:nvPr>
            <p:custDataLst>
              <p:tags r:id="rId3"/>
            </p:custDataLst>
          </p:nvPr>
        </p:nvSpPr>
        <p:spPr bwMode="gray">
          <a:xfrm rot="5400000" flipH="1">
            <a:off x="338426" y="4494860"/>
            <a:ext cx="216024" cy="186228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-128"/>
            </a:endParaRPr>
          </a:p>
        </p:txBody>
      </p:sp>
      <p:sp>
        <p:nvSpPr>
          <p:cNvPr id="4" name="AutoShape 8" descr="data:image/jpeg;base64,/9j/4AAQSkZJRgABAQAAAQABAAD/2wCEAAkGBxQTEBUUEhQWFhQXGB4YGBcYFx8YHRoaHB8fHxwgHhkaHCghIB0lJxgdLTEkKC4rLzAxHh8zODUsNygwLisBCgoKDg0NGxAQGjUkICYwNystNDc3NDcvLTc3Nyw2Lzc3NSwtMDU2NzQuNzMvMCwsLSwsLC8sLSwsNCw0LCwsLP/AABEIAEAA+QMBEQACEQEDEQH/xAAcAAABBQEBAQAAAAAAAAAAAAAAAwQFBgcCAQj/xABDEAABAgQDAwcIBwYHAAAAAAABAgMABAUREiExBgdREyIyQWFxgRQzcpGhsbLBIzQ1QlJicwgVFnSC0SQ2g5Kz4fD/xAAaAQEAAwEBAQAAAAAAAAAAAAAAAwQFBgEC/8QAMhEBAAEDAQUGBQMFAQAAAAAAAAECAwQRBRIhMUETFFFxgdEzNJGhsSQywSNCUmHwFf/aAAwDAQACEQMRAD8A3GAIAgCAIAgCAIAgCAIAgCAIAgCAIAgCAIAgCAIAgCAIAgGNZqPIMlwpxWIFr21NtYnx7PbXIo10VczJjGszc01RMhUpqZTiaDLab2zJWR3iLd2xj2J0r1mfoz7GVl5VO9b3aY+snCqO+vzs0vubSEW8c7xHGTap/Zbj14ppwsi58S9PpGnu4lakuXWGpo3ByQ/1K7FcFR7XYovU9pY9afDyfNvKuY1cWsnl0q6T5+Ep3GOI9cUdJau9Hi6jx6IAgCAIAgCAIAgCAIAgCAIAgCAIAgCAIAgCAIAgCAIAgIXa/wCrH00fEIu4HxvSfwzdrfLesfmDWuyhYHlMucC7pC0/dXiIGY456xLi3Ivf0bvGOnjCvnWZx47zYnSrhEx0nXgcfu2ZX5yZwjg2gD2mI+3sUftt6+cp+65dz997Tyj3NKxs+2iWcWVOOKSgkFayc+7SJcfMrqvU0xEREz0hWy9m2qMauqqZqmImeMq9nGjwZHFpEc27MQBAEAQBAEAQBAEAQENtXtKzT5fl5jFgxBPNGI3OmV4CVlngtCVjRSQoX4EXEApAEAhOzSWm1OL6KRcx927c3K4op5yivXabVublXKDSkVpuYxcmFc3UkWGcTZGLXY03+qviZ1rK17PXgkFOAakC/bFZddQBAEAQBAcuLwgk6AXgItiqrcvyTV7alSgLeGsArycwrVaEeiLn2wHHlDjJs7z2zo4BmPSHCAQ2rUDKFQzAUhVxnkFDPKLuB8eI/wBT+Gbtb5WZ8JifvDnaR9K5EqQQpJLZBHppj3DpmnJ3ao0nj+JfO0blNeFNVM6xO7+YTidBFKebTjkj9ofqj3oH3RPifHo81TaHylzylTbCNni5zSF3qdUZl0Y5h1DSPxLUEj29cc869E0/bmnPKwNTjBUcgkrCSe4KtfwgJeo1NlhvlH3W2m7gY1qCU3OmZNoBKfrcsyhDjz7TaF9BS3EpCri+RJscoBvXdqZOTt5VMNtE5hKjziOISLqI8IBWibQS02kqlX23QNcKsx3p1HjAIVzaySkzaZmW21fhJuq3HCm6reEAtRNoZWbSVSr7boGuFVyO9Oo8YBZ2sMJfTLqebD6hdLRWAsjPMIvcjI+owDGubXyUorDMzLTatcBN1WPXgTdVvCAc0XaGVm0kyz7boGuFQJHenUeMBR/2gfsj/WR84C5tVZiXlGFTDzbKShACnFhAJwg2BURnlAPHaoyk4VOoBNsioXz09cS02LtdO9TTMwgryrNFW7VXET4ankRJ1U3gT2FlLQ1WbnuT/wB2jV2Va3rk1+DA2/kbtmLUf3fiHWy0yxLobYceaTMPfSBorAWoG4TZJNyLJPqMQbQvdpfnTlHBb2Rj9jixrzq4+32Zzvercs5U6YW32lhl08qUrB5Pnt9Ox5vROvCKLUarK7WyLi0ttzkstajZKUvIUST1ABVyYB3Tq1LvqWlh9p1SOmELSop1HOAOWh14GAfwEcuuywfLBfa5cC5axjlAMOLoXxdHPTTOAUYqzCwCl1BuUgZ6lXRFu22XGAXnPNr9E+6Ai2ZL6Ftxs4HAgG40OWhEApLOPuoCgpCEnSwufblAKGlYvOOLX2XsPUIDyhkchY2tiUM+F49JjVDVaiKwK8kViQpQxtBQtcEG6SdNNI1MbMomqO25xyn3YObs65TRPduUzGtPrrw15JAeXL6mWU9t3Ff2iD9JT41T9IWv19f+NEfWfZ4uguOAh+ZcUDqlNkg+oR7GZRROtu3Efd5OzrlyNL16ZjrEaRBx/D7H4T/uMRd8u+Kb/wA2x4fdk9dQxN7TqYqavoGkAMNqUUoUohJ1BGpv34QIqr6+VbdjS5hFjKtt5ZLZ+jI7ebkfEGAq++GkpldnkMIKlJbW2kKUbqOepMBFb7VWpFMI1BQR38lAXHZ7dxLFAfqCBNTjoCnXHecAT91KOiANNIDP95ez37kmpeephLQWVIKLlSQq17WUTdKhfI6FIt2Be9ld2UqGg9PNiam3RjdcdJVzlZkBJNsuNrwFK3h7Opok5KT9Pu02pzA43iJF9SM7nCpOIEdVhbsBLeZMP/xLLKkrcuthCWiRcAuconFbsCiey0BolE3WyLScUw35U+rNx58lZUrrskmw9/bAVDeLu/TII/eVKKmHGTiWhKiUlN8yATpxToR1QHW8+vCe2aZmUi3KOIxDgsEpUPWDALb6/siR/Ua+CAs+2VPuwy8OpKUq7iMv/dsbOyb2kzbnzhzm38bWmm/HThP8LHszPctKoV94DCrvGX9j4xQzbPZXpjpzhqbNyO3xqauvKfRUawfKqkGx0QQjwTmo++NfHju+Hvzz5+znsye+bSi3HLXT6cZ/lBbZJttbTANORT7C9HPzOs6uviNI0hC72Nk5Rmp09LTISJl1ReGJZx3Wi+qsukrS2sePWnU7dtTGHkPMyoS42rEhXKOGxGhsVkHxgKO0k0vaq2ktUE5cAo/MLHqcgNenJlLTa3FmyUJKlHgALn3QGVbmZNU1MzlWdHOeWptq/Ui4v7Akf0mA0hFBZDiXLHEkJA5x+70cuIzz/MrjAPZzza/RPugGtPWDKpsb2RY94EB1Q/q7fd8zAPoCCpNPbWgqWCecdSQNeF4DucSho42VoQrrRfJQ7uowEhTp0OoxDLqI4GAdQBAVnbDYWTqIBmW/pEiyXEHCoDhfrHYb+2AoNS2JqlLbU/TZ9brbYxqYdzulOZsDdJy9E8DAN94G037x2YRMlOBReSlaRoFJJBt2HXxgPN9P2VS/SR/xCA22Ayf9or6jK/zQ+BcBqrPRHcIDKv2jPqEt/Mj4FwENtBPIZ2qpzjhsnkG034FaXEJv2XUM4DcYCs7y5xDVInSsiymFoF+tS0lKfaoQGOVCVUjY5nELY38YH5StVvXa/jAWrfX9kSP6jXwQGnrlA7KBs6KbA7jbI+BiSzcm3ciuOiHIsxetVW56wpezVV8l5dtzIhJIH505W8Y3szH7xuV0/wDQ5TZuZ3TtbdfhMx5x7nu7+SKlOPqz+6D2nNR90QbVu6U02o8/Za2BYmqqq/V5e6r7af5upv6KfiejEdO830falH/VPxtQGwQGb78qOXJBM00PppRxLoIGeG4CvAZHwMBG7ydrfKKJLIlz9LUMCAAcwLjlAbdownvMBomylFTJyTEsjRtABPFRzUfFRJ8YCWgEZzza/RPugIdiSUGEuNGyijnJOiss/GA6pjz3IoDbYtbpKV28NYB2JZ9XSdSnsQn5mAZ0mmoWi6yo84i2IgeoQEozINJ6KEjttc+s5wDaj6vfqqgJKAIDNqxTq3Kzjr8o8ibYcVi5B04SjglAOQHcc9SL5wDCpVavzrS5ZNPRK8okpU6pwEBJyNs8sjwMAptNu9dRQG5CVAddStK1G4TiVclRzOmeXhAKbzdkpqbp8g0w2FOMlBcGIC1kAHMnPOA1CAz7fNs3MT0qw3KoxqQ+FqGIJskJUOvvEBf2xZIHZAUDfPs1MT0ow3KoxrQ+FqBUE80JUOvtIgKTtrRETW0spKv3wLlUpVhNiCEOkEHsKRAWRqYr1PTyIYbqDScm3cWFeHqxgm9/X3mAj39l6tWXkGpYZWTQq/IIPOVY8ATmfxE5dQ1gLNvU2XdmaUmVkmwSlaMKAQkBKe+Aa7z9mJmbpsqyw3icbWgqGICwSmxzJ4wGhSiCG0A6hIB7wICm7U7NOuTBcZSCFC5zAsrr145Rt4OdbotblyeTmNqbKu3ciblqNYnn5rPQJDkJdDZ1Aur0jmYzMq9212a+nRt4GN3fHpt9evmpO02y8y7tFJTjaAZdpsJWrEBYgunTX749cV1wtvb2Ofnm2HpQgTMsvEgE2xA2JsdLgpBz4QCOzVerjrzLczIttNhQ5Z4qGaRrhSFHMwF/npVLrS23AChaShQOYIULEe2AwTdJs6t2rELcLktTlOBrO6calHDbLjdR7QID6CgCARnPNr9E+6AbSJ/wqf0/lAe0P6u33fMwD6AjaB5r+pXvgH7jgT0iB3m0AwoygS8RmC4qAkoAgCAIAgCAIAgCAIDP6tsdMObRS9QTg5BpvCq6udfC4Mk2/OOvjAaBAEAQBAEAQBAEAQHLl7HDrbK/HqgMrnaLtG4hTBmpYNruC8m6VhJ1tZNxllln29cBc9g9km6bKJYbOJROJxy1itZ67dQGgHAQFjgCA8IgIqZk1tYlM5pIOJv5p/tAJU6bWlpKEsrUQM780a8TAObzKuptA8VGATYo6gLF5dr3snm6wC7dHaGqcR4qJMA8bbCRZIAHAC0B3AE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" descr="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-134"/>
            <a:ext cx="9141291" cy="5143500"/>
          </a:xfrm>
          <a:prstGeom prst="rect">
            <a:avLst/>
          </a:prstGeom>
        </p:spPr>
      </p:pic>
      <p:pic>
        <p:nvPicPr>
          <p:cNvPr id="6" name="Bild 25" descr="Fujitsu_RM_RedGradient_RGB_AI10 [Konvertiert].ai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87" t="8430" r="2601" b="2055"/>
          <a:stretch/>
        </p:blipFill>
        <p:spPr>
          <a:xfrm>
            <a:off x="107380" y="132612"/>
            <a:ext cx="2304320" cy="236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00" y="339440"/>
            <a:ext cx="2304320" cy="1872260"/>
          </a:xfrm>
        </p:spPr>
        <p:txBody>
          <a:bodyPr/>
          <a:lstStyle/>
          <a:p>
            <a:r>
              <a:rPr lang="en-US" sz="2400" dirty="0"/>
              <a:t>ETERNUS CD10000 Hyper Scale Storage Appliance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210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think-cell Folie" r:id="rId11" imgW="270" imgH="270" progId="TCLayout.ActiveDocument.1">
                  <p:embed/>
                </p:oleObj>
              </mc:Choice>
              <mc:Fallback>
                <p:oleObj name="think-cell Foli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07380" y="170779"/>
            <a:ext cx="7849090" cy="521100"/>
          </a:xfrm>
        </p:spPr>
        <p:txBody>
          <a:bodyPr/>
          <a:lstStyle/>
          <a:p>
            <a:r>
              <a:rPr lang="en-US" sz="2000" dirty="0" err="1" smtClean="0"/>
              <a:t>Nopeasti</a:t>
            </a:r>
            <a:r>
              <a:rPr lang="en-US" sz="2000" dirty="0" smtClean="0"/>
              <a:t> </a:t>
            </a:r>
            <a:r>
              <a:rPr lang="en-US" sz="2000" dirty="0" err="1" smtClean="0"/>
              <a:t>kohoavat</a:t>
            </a:r>
            <a:r>
              <a:rPr lang="en-US" sz="2000" dirty="0" smtClean="0"/>
              <a:t> </a:t>
            </a:r>
            <a:r>
              <a:rPr lang="en-US" sz="2000" dirty="0" err="1" smtClean="0"/>
              <a:t>tallennusmäärät</a:t>
            </a:r>
            <a:r>
              <a:rPr lang="en-US" sz="2000" dirty="0" smtClean="0"/>
              <a:t> </a:t>
            </a:r>
            <a:r>
              <a:rPr lang="en-US" sz="2000" dirty="0" err="1" smtClean="0"/>
              <a:t>ohjaavat</a:t>
            </a:r>
            <a:r>
              <a:rPr lang="en-US" sz="2000" dirty="0" smtClean="0"/>
              <a:t> </a:t>
            </a:r>
            <a:r>
              <a:rPr lang="en-US" sz="2000" dirty="0" err="1" smtClean="0"/>
              <a:t>uuteen</a:t>
            </a:r>
            <a:r>
              <a:rPr lang="en-US" sz="2000" dirty="0" smtClean="0"/>
              <a:t> </a:t>
            </a:r>
            <a:r>
              <a:rPr lang="en-US" sz="2000" dirty="0" err="1" smtClean="0"/>
              <a:t>teknologiaan</a:t>
            </a:r>
            <a:endParaRPr lang="en-US" sz="2000" dirty="0"/>
          </a:p>
        </p:txBody>
      </p:sp>
      <p:pic>
        <p:nvPicPr>
          <p:cNvPr id="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57" t="9910" r="13566" b="1032"/>
          <a:stretch/>
        </p:blipFill>
        <p:spPr bwMode="gray">
          <a:xfrm>
            <a:off x="772114" y="1058863"/>
            <a:ext cx="3799886" cy="316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echteck 39"/>
          <p:cNvSpPr/>
          <p:nvPr/>
        </p:nvSpPr>
        <p:spPr bwMode="gray">
          <a:xfrm>
            <a:off x="-108650" y="4299928"/>
            <a:ext cx="9001825" cy="504070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algn="ctr">
              <a:buClr>
                <a:schemeClr val="accent2"/>
              </a:buClr>
            </a:pP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43" name="Pfeil nach rechts 42"/>
          <p:cNvSpPr/>
          <p:nvPr>
            <p:custDataLst>
              <p:tags r:id="rId4"/>
            </p:custDataLst>
          </p:nvPr>
        </p:nvSpPr>
        <p:spPr bwMode="gray">
          <a:xfrm>
            <a:off x="-36510" y="4372185"/>
            <a:ext cx="8856080" cy="359807"/>
          </a:xfrm>
          <a:prstGeom prst="rightArrow">
            <a:avLst>
              <a:gd name="adj1" fmla="val 70170"/>
              <a:gd name="adj2" fmla="val 5000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0" rIns="144000" rtlCol="0" anchor="ctr" anchorCtr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4" name="Abgerundetes Rechteck 43"/>
          <p:cNvSpPr/>
          <p:nvPr>
            <p:custDataLst>
              <p:tags r:id="rId5"/>
            </p:custDataLst>
          </p:nvPr>
        </p:nvSpPr>
        <p:spPr bwMode="gray">
          <a:xfrm>
            <a:off x="4921219" y="1058863"/>
            <a:ext cx="3972086" cy="3169071"/>
          </a:xfrm>
          <a:prstGeom prst="roundRect">
            <a:avLst>
              <a:gd name="adj" fmla="val 4007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Ins="54000" bIns="90000" rtlCol="0" anchor="t" anchorCtr="0"/>
          <a:lstStyle/>
          <a:p>
            <a:pPr marL="269875" indent="-1588">
              <a:spcBef>
                <a:spcPts val="600"/>
              </a:spcBef>
              <a:buClr>
                <a:schemeClr val="accent2"/>
              </a:buClr>
            </a:pPr>
            <a:r>
              <a:rPr lang="en-US" sz="1300" dirty="0">
                <a:solidFill>
                  <a:schemeClr val="tx1"/>
                </a:solidFill>
              </a:rPr>
              <a:t>Traditional RAID </a:t>
            </a:r>
            <a:r>
              <a:rPr lang="en-US" sz="1300" dirty="0" smtClean="0">
                <a:solidFill>
                  <a:schemeClr val="tx1"/>
                </a:solidFill>
              </a:rPr>
              <a:t>systems </a:t>
            </a:r>
            <a:r>
              <a:rPr lang="en-US" sz="1300" dirty="0">
                <a:solidFill>
                  <a:schemeClr val="tx1"/>
                </a:solidFill>
              </a:rPr>
              <a:t>face their limits </a:t>
            </a:r>
            <a:r>
              <a:rPr lang="en-US" sz="1300" dirty="0" smtClean="0">
                <a:solidFill>
                  <a:schemeClr val="tx1"/>
                </a:solidFill>
              </a:rPr>
              <a:t/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when </a:t>
            </a:r>
            <a:r>
              <a:rPr lang="en-US" sz="1300" dirty="0">
                <a:solidFill>
                  <a:schemeClr val="tx1"/>
                </a:solidFill>
              </a:rPr>
              <a:t>crossing the </a:t>
            </a:r>
            <a:r>
              <a:rPr lang="en-US" sz="1300" dirty="0" smtClean="0">
                <a:solidFill>
                  <a:schemeClr val="tx1"/>
                </a:solidFill>
              </a:rPr>
              <a:t>petabyte </a:t>
            </a:r>
            <a:r>
              <a:rPr lang="en-US" sz="1300" dirty="0">
                <a:solidFill>
                  <a:schemeClr val="tx1"/>
                </a:solidFill>
              </a:rPr>
              <a:t>divide</a:t>
            </a:r>
          </a:p>
          <a:p>
            <a:pPr marL="490538" indent="-223838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High RAID rebuild times, high risk</a:t>
            </a:r>
          </a:p>
          <a:p>
            <a:pPr marL="490538" indent="-223838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Exponentially rising costs for HA</a:t>
            </a:r>
          </a:p>
          <a:p>
            <a:pPr marL="490538" indent="-223838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Over or under provisioning </a:t>
            </a:r>
            <a:r>
              <a:rPr lang="en-US" sz="1300" dirty="0" smtClean="0">
                <a:solidFill>
                  <a:schemeClr val="tx1"/>
                </a:solidFill>
              </a:rPr>
              <a:t/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due to </a:t>
            </a:r>
            <a:r>
              <a:rPr lang="en-US" sz="1300" dirty="0">
                <a:solidFill>
                  <a:schemeClr val="tx1"/>
                </a:solidFill>
              </a:rPr>
              <a:t>unexpected data growth</a:t>
            </a:r>
          </a:p>
          <a:p>
            <a:pPr marL="490538" indent="-223838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Extreme data migration </a:t>
            </a:r>
            <a:r>
              <a:rPr lang="en-US" sz="1300" dirty="0" smtClean="0">
                <a:solidFill>
                  <a:schemeClr val="tx1"/>
                </a:solidFill>
              </a:rPr>
              <a:t>duration</a:t>
            </a:r>
            <a:endParaRPr lang="en-US" sz="1300" dirty="0">
              <a:solidFill>
                <a:schemeClr val="tx1"/>
              </a:solidFill>
            </a:endParaRPr>
          </a:p>
          <a:p>
            <a:pPr marL="490538" indent="-223838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Significant issues with (planned) downtime</a:t>
            </a:r>
          </a:p>
          <a:p>
            <a:pPr marL="490538" indent="-223838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Costs per capacity</a:t>
            </a:r>
          </a:p>
          <a:p>
            <a:pPr marL="490538" indent="-223838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sz="1300" dirty="0">
                <a:solidFill>
                  <a:schemeClr val="tx1"/>
                </a:solidFill>
              </a:rPr>
              <a:t>Performance issues</a:t>
            </a:r>
          </a:p>
          <a:p>
            <a:pPr marL="269875" indent="-1588">
              <a:spcBef>
                <a:spcPts val="600"/>
              </a:spcBef>
              <a:buClr>
                <a:schemeClr val="accent2"/>
              </a:buClr>
            </a:pPr>
            <a:r>
              <a:rPr lang="en-US" sz="1300" dirty="0">
                <a:solidFill>
                  <a:schemeClr val="tx1"/>
                </a:solidFill>
              </a:rPr>
              <a:t>Need for new architectures</a:t>
            </a:r>
          </a:p>
        </p:txBody>
      </p:sp>
      <p:grpSp>
        <p:nvGrpSpPr>
          <p:cNvPr id="45" name="Gruppieren 10"/>
          <p:cNvGrpSpPr/>
          <p:nvPr>
            <p:custDataLst>
              <p:tags r:id="rId6"/>
            </p:custDataLst>
          </p:nvPr>
        </p:nvGrpSpPr>
        <p:grpSpPr bwMode="gray">
          <a:xfrm>
            <a:off x="4993862" y="1150640"/>
            <a:ext cx="252000" cy="252000"/>
            <a:chOff x="503548" y="5502039"/>
            <a:chExt cx="360040" cy="360040"/>
          </a:xfrm>
        </p:grpSpPr>
        <p:sp>
          <p:nvSpPr>
            <p:cNvPr id="46" name="Ellipse 45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7" name="Bogen 46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8" name="Bogen 47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49" name="Gruppieren 10"/>
          <p:cNvGrpSpPr/>
          <p:nvPr/>
        </p:nvGrpSpPr>
        <p:grpSpPr bwMode="gray">
          <a:xfrm>
            <a:off x="4993862" y="3517695"/>
            <a:ext cx="252000" cy="252000"/>
            <a:chOff x="503548" y="5502039"/>
            <a:chExt cx="360040" cy="360040"/>
          </a:xfrm>
        </p:grpSpPr>
        <p:sp>
          <p:nvSpPr>
            <p:cNvPr id="50" name="Ellipse 49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1" name="Bogen 50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2" name="Bogen 51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53" name="Textfeld 52"/>
          <p:cNvSpPr txBox="1"/>
          <p:nvPr/>
        </p:nvSpPr>
        <p:spPr bwMode="gray">
          <a:xfrm>
            <a:off x="3059896" y="4444538"/>
            <a:ext cx="57600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0.5PB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feld 53"/>
          <p:cNvSpPr txBox="1"/>
          <p:nvPr/>
        </p:nvSpPr>
        <p:spPr bwMode="gray">
          <a:xfrm>
            <a:off x="4140016" y="4444538"/>
            <a:ext cx="57600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1PB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feld 54"/>
          <p:cNvSpPr txBox="1"/>
          <p:nvPr/>
        </p:nvSpPr>
        <p:spPr bwMode="gray">
          <a:xfrm>
            <a:off x="5508168" y="4444538"/>
            <a:ext cx="57600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10PB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 bwMode="gray">
          <a:xfrm>
            <a:off x="6516280" y="4444538"/>
            <a:ext cx="57600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20PB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 bwMode="gray">
          <a:xfrm>
            <a:off x="7704412" y="4444538"/>
            <a:ext cx="57600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100PB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ichtungspfeil 57"/>
          <p:cNvSpPr/>
          <p:nvPr>
            <p:custDataLst>
              <p:tags r:id="rId7"/>
            </p:custDataLst>
          </p:nvPr>
        </p:nvSpPr>
        <p:spPr bwMode="gray">
          <a:xfrm>
            <a:off x="250825" y="1383618"/>
            <a:ext cx="4321175" cy="360040"/>
          </a:xfrm>
          <a:prstGeom prst="homePlate">
            <a:avLst>
              <a:gd name="adj" fmla="val 2886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Traditional RAID systems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ichtungspfeil 58"/>
          <p:cNvSpPr/>
          <p:nvPr>
            <p:custDataLst>
              <p:tags r:id="rId8"/>
            </p:custDataLst>
          </p:nvPr>
        </p:nvSpPr>
        <p:spPr bwMode="gray">
          <a:xfrm>
            <a:off x="4067944" y="3867894"/>
            <a:ext cx="4321175" cy="360040"/>
          </a:xfrm>
          <a:prstGeom prst="homePlate">
            <a:avLst>
              <a:gd name="adj" fmla="val 2886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New storage architectures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kt 2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think-cell Folie" r:id="rId21" imgW="270" imgH="270" progId="TCLayout.ActiveDocument.1">
                  <p:embed/>
                </p:oleObj>
              </mc:Choice>
              <mc:Fallback>
                <p:oleObj name="think-cell Folie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Perinteinen</a:t>
            </a:r>
            <a:r>
              <a:rPr lang="en-US" dirty="0" smtClean="0"/>
              <a:t> Scale-out storage </a:t>
            </a:r>
            <a:r>
              <a:rPr lang="en-US" dirty="0" err="1" smtClean="0"/>
              <a:t>auttaa</a:t>
            </a:r>
            <a:r>
              <a:rPr lang="en-US" dirty="0" smtClean="0"/>
              <a:t> </a:t>
            </a:r>
            <a:r>
              <a:rPr lang="en-US" dirty="0" err="1" smtClean="0"/>
              <a:t>mutta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16" name="Auf der gleichen Seite des Rechtecks liegende Ecken abrunden 15"/>
          <p:cNvSpPr/>
          <p:nvPr>
            <p:custDataLst>
              <p:tags r:id="rId3"/>
            </p:custDataLst>
          </p:nvPr>
        </p:nvSpPr>
        <p:spPr bwMode="gray">
          <a:xfrm>
            <a:off x="251399" y="1058863"/>
            <a:ext cx="8641776" cy="1800919"/>
          </a:xfrm>
          <a:prstGeom prst="round2SameRect">
            <a:avLst>
              <a:gd name="adj1" fmla="val 7052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Scale-out layer</a:t>
            </a:r>
          </a:p>
        </p:txBody>
      </p:sp>
      <p:sp>
        <p:nvSpPr>
          <p:cNvPr id="17" name="Auf der gleichen Seite des Rechtecks liegende Ecken abrunden 16"/>
          <p:cNvSpPr/>
          <p:nvPr>
            <p:custDataLst>
              <p:tags r:id="rId4"/>
            </p:custDataLst>
          </p:nvPr>
        </p:nvSpPr>
        <p:spPr bwMode="gray">
          <a:xfrm>
            <a:off x="323408" y="1419621"/>
            <a:ext cx="8497181" cy="1440161"/>
          </a:xfrm>
          <a:prstGeom prst="round2SameRect">
            <a:avLst>
              <a:gd name="adj1" fmla="val 8818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Auf der gleichen Seite des Rechtecks liegende Ecken abrunden 17"/>
          <p:cNvSpPr/>
          <p:nvPr>
            <p:custDataLst>
              <p:tags r:id="rId5"/>
            </p:custDataLst>
          </p:nvPr>
        </p:nvSpPr>
        <p:spPr bwMode="gray">
          <a:xfrm>
            <a:off x="323528" y="1419621"/>
            <a:ext cx="8496943" cy="1440161"/>
          </a:xfrm>
          <a:prstGeom prst="round2SameRect">
            <a:avLst>
              <a:gd name="adj1" fmla="val 8818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>
            <p:custDataLst>
              <p:tags r:id="rId6"/>
            </p:custDataLst>
          </p:nvPr>
        </p:nvSpPr>
        <p:spPr bwMode="gray">
          <a:xfrm>
            <a:off x="4716016" y="1419622"/>
            <a:ext cx="4104693" cy="144016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Some storage vendors started to </a:t>
            </a:r>
            <a:r>
              <a:rPr lang="en-US" sz="1400" dirty="0" smtClean="0">
                <a:solidFill>
                  <a:schemeClr val="tx1"/>
                </a:solidFill>
              </a:rPr>
              <a:t>offer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scale-out </a:t>
            </a:r>
            <a:r>
              <a:rPr lang="en-US" sz="1400" dirty="0">
                <a:solidFill>
                  <a:schemeClr val="tx1"/>
                </a:solidFill>
              </a:rPr>
              <a:t>solutions by clustering RAID systems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Push limits by using additional capacity scaling, </a:t>
            </a:r>
            <a:r>
              <a:rPr lang="en-US" sz="1400" dirty="0">
                <a:solidFill>
                  <a:schemeClr val="tx1"/>
                </a:solidFill>
              </a:rPr>
              <a:t>performance and reliability</a:t>
            </a:r>
          </a:p>
        </p:txBody>
      </p:sp>
      <p:sp>
        <p:nvSpPr>
          <p:cNvPr id="33" name="Auf der gleichen Seite des Rechtecks liegende Ecken abrunden 32"/>
          <p:cNvSpPr/>
          <p:nvPr>
            <p:custDataLst>
              <p:tags r:id="rId7"/>
            </p:custDataLst>
          </p:nvPr>
        </p:nvSpPr>
        <p:spPr bwMode="gray">
          <a:xfrm>
            <a:off x="251399" y="2967794"/>
            <a:ext cx="8641776" cy="1835981"/>
          </a:xfrm>
          <a:prstGeom prst="round2SameRect">
            <a:avLst>
              <a:gd name="adj1" fmla="val 6917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BUT</a:t>
            </a:r>
          </a:p>
        </p:txBody>
      </p:sp>
      <p:sp>
        <p:nvSpPr>
          <p:cNvPr id="34" name="Auf der gleichen Seite des Rechtecks liegende Ecken abrunden 33"/>
          <p:cNvSpPr/>
          <p:nvPr>
            <p:custDataLst>
              <p:tags r:id="rId8"/>
            </p:custDataLst>
          </p:nvPr>
        </p:nvSpPr>
        <p:spPr bwMode="gray">
          <a:xfrm>
            <a:off x="323408" y="3328552"/>
            <a:ext cx="8497181" cy="1475223"/>
          </a:xfrm>
          <a:prstGeom prst="round2SameRect">
            <a:avLst>
              <a:gd name="adj1" fmla="val 8609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The RAID problem </a:t>
            </a:r>
            <a:r>
              <a:rPr lang="en-US" sz="1400" dirty="0" smtClean="0">
                <a:solidFill>
                  <a:schemeClr val="tx1"/>
                </a:solidFill>
              </a:rPr>
              <a:t>still exists</a:t>
            </a:r>
            <a:endParaRPr lang="en-US" sz="1400" dirty="0">
              <a:solidFill>
                <a:schemeClr val="tx1"/>
              </a:solidFill>
            </a:endParaRP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Performance scalability is not linear and reaches saturation </a:t>
            </a:r>
            <a:r>
              <a:rPr lang="en-US" sz="1400" dirty="0" smtClean="0">
                <a:solidFill>
                  <a:schemeClr val="tx1"/>
                </a:solidFill>
              </a:rPr>
              <a:t>levels because of central </a:t>
            </a:r>
            <a:r>
              <a:rPr lang="en-US" sz="1400" dirty="0">
                <a:solidFill>
                  <a:schemeClr val="tx1"/>
                </a:solidFill>
              </a:rPr>
              <a:t>data </a:t>
            </a:r>
            <a:r>
              <a:rPr lang="en-US" sz="1400" dirty="0" smtClean="0">
                <a:solidFill>
                  <a:schemeClr val="tx1"/>
                </a:solidFill>
              </a:rPr>
              <a:t>distribution </a:t>
            </a:r>
            <a:r>
              <a:rPr lang="en-US" sz="1400" dirty="0">
                <a:solidFill>
                  <a:schemeClr val="tx1"/>
                </a:solidFill>
              </a:rPr>
              <a:t>mechanisms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There are still </a:t>
            </a:r>
            <a:r>
              <a:rPr lang="en-US" sz="1400" dirty="0">
                <a:solidFill>
                  <a:schemeClr val="tx1"/>
                </a:solidFill>
              </a:rPr>
              <a:t>high </a:t>
            </a:r>
            <a:r>
              <a:rPr lang="en-US" sz="1400" dirty="0" smtClean="0">
                <a:solidFill>
                  <a:schemeClr val="tx1"/>
                </a:solidFill>
              </a:rPr>
              <a:t>capacity costs because of using purpose-built architectures </a:t>
            </a:r>
            <a:r>
              <a:rPr lang="en-US" sz="1400" dirty="0">
                <a:solidFill>
                  <a:schemeClr val="tx1"/>
                </a:solidFill>
              </a:rPr>
              <a:t>plus additional </a:t>
            </a:r>
            <a:r>
              <a:rPr lang="en-US" sz="1400" dirty="0" smtClean="0">
                <a:solidFill>
                  <a:schemeClr val="tx1"/>
                </a:solidFill>
              </a:rPr>
              <a:t>hardware </a:t>
            </a:r>
            <a:r>
              <a:rPr lang="en-US" sz="1400" dirty="0">
                <a:solidFill>
                  <a:schemeClr val="tx1"/>
                </a:solidFill>
              </a:rPr>
              <a:t>and software components</a:t>
            </a:r>
          </a:p>
        </p:txBody>
      </p:sp>
      <p:sp>
        <p:nvSpPr>
          <p:cNvPr id="35" name="Auf der gleichen Seite des Rechtecks liegende Ecken abrunden 34"/>
          <p:cNvSpPr/>
          <p:nvPr>
            <p:custDataLst>
              <p:tags r:id="rId9"/>
            </p:custDataLst>
          </p:nvPr>
        </p:nvSpPr>
        <p:spPr bwMode="gray">
          <a:xfrm>
            <a:off x="323528" y="3328552"/>
            <a:ext cx="8496943" cy="1475223"/>
          </a:xfrm>
          <a:prstGeom prst="round2SameRect">
            <a:avLst>
              <a:gd name="adj1" fmla="val 8609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416630" y="1522349"/>
            <a:ext cx="4227091" cy="1210452"/>
            <a:chOff x="416630" y="1522349"/>
            <a:chExt cx="4227091" cy="1210452"/>
          </a:xfrm>
        </p:grpSpPr>
        <p:grpSp>
          <p:nvGrpSpPr>
            <p:cNvPr id="19" name="Gruppieren 90"/>
            <p:cNvGrpSpPr/>
            <p:nvPr>
              <p:custDataLst>
                <p:tags r:id="rId10"/>
              </p:custDataLst>
            </p:nvPr>
          </p:nvGrpSpPr>
          <p:grpSpPr bwMode="gray">
            <a:xfrm>
              <a:off x="416630" y="1522591"/>
              <a:ext cx="432353" cy="1210152"/>
              <a:chOff x="6876320" y="1203560"/>
              <a:chExt cx="374650" cy="757238"/>
            </a:xfrm>
          </p:grpSpPr>
          <p:sp>
            <p:nvSpPr>
              <p:cNvPr id="140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" name="Gruppieren 90"/>
            <p:cNvGrpSpPr/>
            <p:nvPr>
              <p:custDataLst>
                <p:tags r:id="rId11"/>
              </p:custDataLst>
            </p:nvPr>
          </p:nvGrpSpPr>
          <p:grpSpPr bwMode="gray">
            <a:xfrm>
              <a:off x="867167" y="1522591"/>
              <a:ext cx="432353" cy="1210152"/>
              <a:chOff x="6876320" y="1203560"/>
              <a:chExt cx="374650" cy="757238"/>
            </a:xfrm>
          </p:grpSpPr>
          <p:sp>
            <p:nvSpPr>
              <p:cNvPr id="127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uppieren 90"/>
            <p:cNvGrpSpPr/>
            <p:nvPr>
              <p:custDataLst>
                <p:tags r:id="rId12"/>
              </p:custDataLst>
            </p:nvPr>
          </p:nvGrpSpPr>
          <p:grpSpPr bwMode="gray">
            <a:xfrm>
              <a:off x="1316138" y="1522591"/>
              <a:ext cx="432353" cy="1210152"/>
              <a:chOff x="6876320" y="1203560"/>
              <a:chExt cx="374650" cy="757238"/>
            </a:xfrm>
          </p:grpSpPr>
          <p:sp>
            <p:nvSpPr>
              <p:cNvPr id="114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2" name="Gruppieren 90"/>
            <p:cNvGrpSpPr/>
            <p:nvPr>
              <p:custDataLst>
                <p:tags r:id="rId13"/>
              </p:custDataLst>
            </p:nvPr>
          </p:nvGrpSpPr>
          <p:grpSpPr bwMode="gray">
            <a:xfrm>
              <a:off x="1867915" y="1522349"/>
              <a:ext cx="432353" cy="1210152"/>
              <a:chOff x="6876320" y="1203560"/>
              <a:chExt cx="374650" cy="757238"/>
            </a:xfrm>
          </p:grpSpPr>
          <p:sp>
            <p:nvSpPr>
              <p:cNvPr id="101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" name="Gruppieren 90"/>
            <p:cNvGrpSpPr/>
            <p:nvPr>
              <p:custDataLst>
                <p:tags r:id="rId14"/>
              </p:custDataLst>
            </p:nvPr>
          </p:nvGrpSpPr>
          <p:grpSpPr bwMode="gray">
            <a:xfrm>
              <a:off x="2318452" y="1522349"/>
              <a:ext cx="432353" cy="1210152"/>
              <a:chOff x="6876320" y="1203560"/>
              <a:chExt cx="374650" cy="757238"/>
            </a:xfrm>
          </p:grpSpPr>
          <p:sp>
            <p:nvSpPr>
              <p:cNvPr id="88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7" name="Gruppieren 90"/>
            <p:cNvGrpSpPr/>
            <p:nvPr>
              <p:custDataLst>
                <p:tags r:id="rId15"/>
              </p:custDataLst>
            </p:nvPr>
          </p:nvGrpSpPr>
          <p:grpSpPr bwMode="gray">
            <a:xfrm>
              <a:off x="2767423" y="1522349"/>
              <a:ext cx="432353" cy="1210152"/>
              <a:chOff x="6876320" y="1203560"/>
              <a:chExt cx="374650" cy="757238"/>
            </a:xfrm>
          </p:grpSpPr>
          <p:sp>
            <p:nvSpPr>
              <p:cNvPr id="75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8" name="Gruppieren 90"/>
            <p:cNvGrpSpPr/>
            <p:nvPr>
              <p:custDataLst>
                <p:tags r:id="rId16"/>
              </p:custDataLst>
            </p:nvPr>
          </p:nvGrpSpPr>
          <p:grpSpPr bwMode="gray">
            <a:xfrm>
              <a:off x="3311860" y="1522649"/>
              <a:ext cx="432353" cy="1210152"/>
              <a:chOff x="6876320" y="1203560"/>
              <a:chExt cx="374650" cy="757238"/>
            </a:xfrm>
          </p:grpSpPr>
          <p:sp>
            <p:nvSpPr>
              <p:cNvPr id="62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" name="Gruppieren 90"/>
            <p:cNvGrpSpPr/>
            <p:nvPr>
              <p:custDataLst>
                <p:tags r:id="rId17"/>
              </p:custDataLst>
            </p:nvPr>
          </p:nvGrpSpPr>
          <p:grpSpPr bwMode="gray">
            <a:xfrm>
              <a:off x="3762397" y="1522649"/>
              <a:ext cx="432353" cy="1210152"/>
              <a:chOff x="6876320" y="1203560"/>
              <a:chExt cx="374650" cy="757238"/>
            </a:xfrm>
          </p:grpSpPr>
          <p:sp>
            <p:nvSpPr>
              <p:cNvPr id="49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0" name="Gruppieren 90"/>
            <p:cNvGrpSpPr/>
            <p:nvPr>
              <p:custDataLst>
                <p:tags r:id="rId18"/>
              </p:custDataLst>
            </p:nvPr>
          </p:nvGrpSpPr>
          <p:grpSpPr bwMode="gray">
            <a:xfrm>
              <a:off x="4211368" y="1522649"/>
              <a:ext cx="432353" cy="1210152"/>
              <a:chOff x="6876320" y="1203560"/>
              <a:chExt cx="374650" cy="757238"/>
            </a:xfrm>
          </p:grpSpPr>
          <p:sp>
            <p:nvSpPr>
              <p:cNvPr id="31" name="Freeform 4"/>
              <p:cNvSpPr>
                <a:spLocks/>
              </p:cNvSpPr>
              <p:nvPr/>
            </p:nvSpPr>
            <p:spPr bwMode="gray">
              <a:xfrm>
                <a:off x="6876320" y="1203560"/>
                <a:ext cx="374650" cy="7572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33" y="0"/>
                  </a:cxn>
                  <a:cxn ang="0">
                    <a:pos x="234" y="0"/>
                  </a:cxn>
                  <a:cxn ang="0">
                    <a:pos x="235" y="1"/>
                  </a:cxn>
                  <a:cxn ang="0">
                    <a:pos x="236" y="2"/>
                  </a:cxn>
                  <a:cxn ang="0">
                    <a:pos x="236" y="3"/>
                  </a:cxn>
                  <a:cxn ang="0">
                    <a:pos x="236" y="474"/>
                  </a:cxn>
                  <a:cxn ang="0">
                    <a:pos x="236" y="475"/>
                  </a:cxn>
                  <a:cxn ang="0">
                    <a:pos x="235" y="476"/>
                  </a:cxn>
                  <a:cxn ang="0">
                    <a:pos x="234" y="476"/>
                  </a:cxn>
                  <a:cxn ang="0">
                    <a:pos x="233" y="477"/>
                  </a:cxn>
                  <a:cxn ang="0">
                    <a:pos x="3" y="477"/>
                  </a:cxn>
                  <a:cxn ang="0">
                    <a:pos x="2" y="476"/>
                  </a:cxn>
                  <a:cxn ang="0">
                    <a:pos x="1" y="476"/>
                  </a:cxn>
                  <a:cxn ang="0">
                    <a:pos x="0" y="475"/>
                  </a:cxn>
                  <a:cxn ang="0">
                    <a:pos x="0" y="474"/>
                  </a:cxn>
                  <a:cxn ang="0">
                    <a:pos x="0" y="3"/>
                  </a:cxn>
                </a:cxnLst>
                <a:rect l="0" t="0" r="r" b="b"/>
                <a:pathLst>
                  <a:path w="236" h="477">
                    <a:moveTo>
                      <a:pt x="0" y="3"/>
                    </a:move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33" y="0"/>
                    </a:lnTo>
                    <a:lnTo>
                      <a:pt x="234" y="0"/>
                    </a:lnTo>
                    <a:lnTo>
                      <a:pt x="235" y="1"/>
                    </a:lnTo>
                    <a:lnTo>
                      <a:pt x="236" y="2"/>
                    </a:lnTo>
                    <a:lnTo>
                      <a:pt x="236" y="3"/>
                    </a:lnTo>
                    <a:lnTo>
                      <a:pt x="236" y="474"/>
                    </a:lnTo>
                    <a:lnTo>
                      <a:pt x="236" y="475"/>
                    </a:lnTo>
                    <a:lnTo>
                      <a:pt x="235" y="476"/>
                    </a:lnTo>
                    <a:lnTo>
                      <a:pt x="234" y="476"/>
                    </a:lnTo>
                    <a:lnTo>
                      <a:pt x="233" y="477"/>
                    </a:lnTo>
                    <a:lnTo>
                      <a:pt x="3" y="477"/>
                    </a:lnTo>
                    <a:lnTo>
                      <a:pt x="2" y="476"/>
                    </a:lnTo>
                    <a:lnTo>
                      <a:pt x="1" y="476"/>
                    </a:lnTo>
                    <a:lnTo>
                      <a:pt x="0" y="475"/>
                    </a:lnTo>
                    <a:lnTo>
                      <a:pt x="0" y="47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5"/>
              <p:cNvSpPr>
                <a:spLocks/>
              </p:cNvSpPr>
              <p:nvPr/>
            </p:nvSpPr>
            <p:spPr bwMode="gray">
              <a:xfrm>
                <a:off x="6901720" y="1241660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4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7" y="8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4"/>
                  </a:cxn>
                  <a:cxn ang="0">
                    <a:pos x="14" y="15"/>
                  </a:cxn>
                  <a:cxn ang="0">
                    <a:pos x="12" y="16"/>
                  </a:cxn>
                  <a:cxn ang="0">
                    <a:pos x="9" y="17"/>
                  </a:cxn>
                  <a:cxn ang="0">
                    <a:pos x="6" y="16"/>
                  </a:cxn>
                  <a:cxn ang="0">
                    <a:pos x="3" y="14"/>
                  </a:cxn>
                  <a:cxn ang="0">
                    <a:pos x="2" y="1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6" y="16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gray">
              <a:xfrm>
                <a:off x="6901720" y="191158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gray">
              <a:xfrm>
                <a:off x="6950933" y="1243248"/>
                <a:ext cx="127000" cy="222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1"/>
                  </a:cxn>
                  <a:cxn ang="0">
                    <a:pos x="78" y="2"/>
                  </a:cxn>
                  <a:cxn ang="0">
                    <a:pos x="80" y="5"/>
                  </a:cxn>
                  <a:cxn ang="0">
                    <a:pos x="80" y="7"/>
                  </a:cxn>
                  <a:cxn ang="0">
                    <a:pos x="80" y="10"/>
                  </a:cxn>
                  <a:cxn ang="0">
                    <a:pos x="78" y="12"/>
                  </a:cxn>
                  <a:cxn ang="0">
                    <a:pos x="76" y="14"/>
                  </a:cxn>
                  <a:cxn ang="0">
                    <a:pos x="74" y="14"/>
                  </a:cxn>
                  <a:cxn ang="0">
                    <a:pos x="73" y="14"/>
                  </a:cxn>
                  <a:cxn ang="0">
                    <a:pos x="8" y="14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4">
                    <a:moveTo>
                      <a:pt x="8" y="0"/>
                    </a:moveTo>
                    <a:lnTo>
                      <a:pt x="73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80" y="10"/>
                    </a:lnTo>
                    <a:lnTo>
                      <a:pt x="78" y="12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3" y="14"/>
                    </a:lnTo>
                    <a:lnTo>
                      <a:pt x="8" y="14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gray">
              <a:xfrm>
                <a:off x="6901720" y="1289285"/>
                <a:ext cx="26988" cy="269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6" y="3"/>
                  </a:cxn>
                  <a:cxn ang="0">
                    <a:pos x="17" y="5"/>
                  </a:cxn>
                  <a:cxn ang="0">
                    <a:pos x="17" y="6"/>
                  </a:cxn>
                  <a:cxn ang="0">
                    <a:pos x="17" y="8"/>
                  </a:cxn>
                  <a:cxn ang="0">
                    <a:pos x="17" y="11"/>
                  </a:cxn>
                  <a:cxn ang="0">
                    <a:pos x="17" y="12"/>
                  </a:cxn>
                  <a:cxn ang="0">
                    <a:pos x="15" y="15"/>
                  </a:cxn>
                  <a:cxn ang="0">
                    <a:pos x="14" y="16"/>
                  </a:cxn>
                  <a:cxn ang="0">
                    <a:pos x="12" y="17"/>
                  </a:cxn>
                  <a:cxn ang="0">
                    <a:pos x="9" y="17"/>
                  </a:cxn>
                  <a:cxn ang="0">
                    <a:pos x="6" y="17"/>
                  </a:cxn>
                  <a:cxn ang="0">
                    <a:pos x="3" y="15"/>
                  </a:cxn>
                  <a:cxn ang="0">
                    <a:pos x="2" y="14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8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1" y="6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5" y="15"/>
                    </a:lnTo>
                    <a:lnTo>
                      <a:pt x="14" y="16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3" y="15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9"/>
              <p:cNvSpPr>
                <a:spLocks/>
              </p:cNvSpPr>
              <p:nvPr/>
            </p:nvSpPr>
            <p:spPr bwMode="gray">
              <a:xfrm>
                <a:off x="6950933" y="1290873"/>
                <a:ext cx="127000" cy="238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73" y="0"/>
                  </a:cxn>
                  <a:cxn ang="0">
                    <a:pos x="76" y="0"/>
                  </a:cxn>
                  <a:cxn ang="0">
                    <a:pos x="78" y="2"/>
                  </a:cxn>
                  <a:cxn ang="0">
                    <a:pos x="80" y="4"/>
                  </a:cxn>
                  <a:cxn ang="0">
                    <a:pos x="80" y="7"/>
                  </a:cxn>
                  <a:cxn ang="0">
                    <a:pos x="80" y="11"/>
                  </a:cxn>
                  <a:cxn ang="0">
                    <a:pos x="78" y="13"/>
                  </a:cxn>
                  <a:cxn ang="0">
                    <a:pos x="76" y="15"/>
                  </a:cxn>
                  <a:cxn ang="0">
                    <a:pos x="74" y="15"/>
                  </a:cxn>
                  <a:cxn ang="0">
                    <a:pos x="73" y="15"/>
                  </a:cxn>
                  <a:cxn ang="0">
                    <a:pos x="8" y="15"/>
                  </a:cxn>
                  <a:cxn ang="0">
                    <a:pos x="5" y="15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0" h="15">
                    <a:moveTo>
                      <a:pt x="8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0" y="7"/>
                    </a:lnTo>
                    <a:lnTo>
                      <a:pt x="80" y="11"/>
                    </a:lnTo>
                    <a:lnTo>
                      <a:pt x="78" y="13"/>
                    </a:lnTo>
                    <a:lnTo>
                      <a:pt x="76" y="15"/>
                    </a:lnTo>
                    <a:lnTo>
                      <a:pt x="74" y="15"/>
                    </a:lnTo>
                    <a:lnTo>
                      <a:pt x="73" y="15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10"/>
              <p:cNvSpPr>
                <a:spLocks/>
              </p:cNvSpPr>
              <p:nvPr/>
            </p:nvSpPr>
            <p:spPr bwMode="gray">
              <a:xfrm>
                <a:off x="6901720" y="187507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gray">
              <a:xfrm>
                <a:off x="6901720" y="183856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gray">
              <a:xfrm>
                <a:off x="6901720" y="180204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gray">
              <a:xfrm>
                <a:off x="6901720" y="1765535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gray">
              <a:xfrm>
                <a:off x="6901720" y="1729023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gray">
              <a:xfrm>
                <a:off x="6901720" y="1692510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gray">
              <a:xfrm>
                <a:off x="6901720" y="1655998"/>
                <a:ext cx="320675" cy="190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99" y="0"/>
                  </a:cxn>
                  <a:cxn ang="0">
                    <a:pos x="200" y="0"/>
                  </a:cxn>
                  <a:cxn ang="0">
                    <a:pos x="201" y="1"/>
                  </a:cxn>
                  <a:cxn ang="0">
                    <a:pos x="202" y="2"/>
                  </a:cxn>
                  <a:cxn ang="0">
                    <a:pos x="202" y="3"/>
                  </a:cxn>
                  <a:cxn ang="0">
                    <a:pos x="202" y="9"/>
                  </a:cxn>
                  <a:cxn ang="0">
                    <a:pos x="202" y="11"/>
                  </a:cxn>
                  <a:cxn ang="0">
                    <a:pos x="201" y="12"/>
                  </a:cxn>
                  <a:cxn ang="0">
                    <a:pos x="200" y="12"/>
                  </a:cxn>
                  <a:cxn ang="0">
                    <a:pos x="199" y="12"/>
                  </a:cxn>
                  <a:cxn ang="0">
                    <a:pos x="4" y="12"/>
                  </a:cxn>
                  <a:cxn ang="0">
                    <a:pos x="2" y="12"/>
                  </a:cxn>
                  <a:cxn ang="0">
                    <a:pos x="1" y="12"/>
                  </a:cxn>
                  <a:cxn ang="0">
                    <a:pos x="1" y="11"/>
                  </a:cxn>
                  <a:cxn ang="0">
                    <a:pos x="0" y="9"/>
                  </a:cxn>
                  <a:cxn ang="0">
                    <a:pos x="0" y="3"/>
                  </a:cxn>
                </a:cxnLst>
                <a:rect l="0" t="0" r="r" b="b"/>
                <a:pathLst>
                  <a:path w="202" h="12">
                    <a:moveTo>
                      <a:pt x="0" y="3"/>
                    </a:move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99" y="0"/>
                    </a:lnTo>
                    <a:lnTo>
                      <a:pt x="200" y="0"/>
                    </a:lnTo>
                    <a:lnTo>
                      <a:pt x="201" y="1"/>
                    </a:lnTo>
                    <a:lnTo>
                      <a:pt x="202" y="2"/>
                    </a:lnTo>
                    <a:lnTo>
                      <a:pt x="202" y="3"/>
                    </a:lnTo>
                    <a:lnTo>
                      <a:pt x="202" y="9"/>
                    </a:lnTo>
                    <a:lnTo>
                      <a:pt x="202" y="11"/>
                    </a:lnTo>
                    <a:lnTo>
                      <a:pt x="201" y="12"/>
                    </a:lnTo>
                    <a:lnTo>
                      <a:pt x="200" y="12"/>
                    </a:lnTo>
                    <a:lnTo>
                      <a:pt x="199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2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think-cell Folie" r:id="rId17" imgW="270" imgH="270" progId="TCLayout.ActiveDocument.1">
                  <p:embed/>
                </p:oleObj>
              </mc:Choice>
              <mc:Fallback>
                <p:oleObj name="think-cell Foli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1800" dirty="0" err="1" smtClean="0"/>
              <a:t>Miten</a:t>
            </a:r>
            <a:r>
              <a:rPr lang="en-US" sz="1800" dirty="0" smtClean="0"/>
              <a:t> </a:t>
            </a:r>
            <a:r>
              <a:rPr lang="en-US" sz="1800" dirty="0" err="1"/>
              <a:t>p</a:t>
            </a:r>
            <a:r>
              <a:rPr lang="en-US" sz="1800" dirty="0" err="1" smtClean="0"/>
              <a:t>erinteisen</a:t>
            </a:r>
            <a:r>
              <a:rPr lang="en-US" sz="1800" dirty="0" smtClean="0"/>
              <a:t> </a:t>
            </a:r>
            <a:r>
              <a:rPr lang="en-US" sz="1800" dirty="0" err="1" smtClean="0"/>
              <a:t>Scaleout</a:t>
            </a:r>
            <a:r>
              <a:rPr lang="en-US" sz="1800" dirty="0" smtClean="0"/>
              <a:t> Storage ja ETERNUS CD10000 </a:t>
            </a:r>
            <a:r>
              <a:rPr lang="en-US" sz="1800" dirty="0" err="1" smtClean="0"/>
              <a:t>erovat</a:t>
            </a:r>
            <a:r>
              <a:rPr lang="en-US" sz="1800" dirty="0" smtClean="0"/>
              <a:t> </a:t>
            </a:r>
            <a:r>
              <a:rPr lang="en-US" sz="1800" dirty="0" err="1" smtClean="0"/>
              <a:t>toisistaan</a:t>
            </a:r>
            <a:endParaRPr lang="en-US" sz="1800" dirty="0" smtClean="0"/>
          </a:p>
        </p:txBody>
      </p:sp>
      <p:grpSp>
        <p:nvGrpSpPr>
          <p:cNvPr id="116" name="Gruppieren 115"/>
          <p:cNvGrpSpPr/>
          <p:nvPr>
            <p:custDataLst>
              <p:tags r:id="rId3"/>
            </p:custDataLst>
          </p:nvPr>
        </p:nvGrpSpPr>
        <p:grpSpPr bwMode="gray">
          <a:xfrm>
            <a:off x="251399" y="1058863"/>
            <a:ext cx="4248000" cy="3744912"/>
            <a:chOff x="251399" y="1058863"/>
            <a:chExt cx="4248000" cy="3744912"/>
          </a:xfrm>
        </p:grpSpPr>
        <p:sp>
          <p:nvSpPr>
            <p:cNvPr id="122" name="Auf der gleichen Seite des Rechtecks liegende Ecken abrunden 121"/>
            <p:cNvSpPr/>
            <p:nvPr>
              <p:custDataLst>
                <p:tags r:id="rId11"/>
              </p:custDataLst>
            </p:nvPr>
          </p:nvSpPr>
          <p:spPr bwMode="gray">
            <a:xfrm>
              <a:off x="251399" y="1058863"/>
              <a:ext cx="4248000" cy="3744912"/>
            </a:xfrm>
            <a:prstGeom prst="round2SameRect">
              <a:avLst>
                <a:gd name="adj1" fmla="val 3391"/>
                <a:gd name="adj2" fmla="val 0"/>
              </a:avLst>
            </a:prstGeom>
            <a:gradFill flip="none" rotWithShape="1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Ins="54000" rtlCol="0" anchor="t" anchorCtr="0"/>
            <a:lstStyle/>
            <a:p>
              <a:pPr>
                <a:buClr>
                  <a:schemeClr val="accent2"/>
                </a:buClr>
              </a:pPr>
              <a:r>
                <a:rPr lang="en-US" sz="1400" dirty="0">
                  <a:solidFill>
                    <a:schemeClr val="accent1"/>
                  </a:solidFill>
                </a:rPr>
                <a:t>Classical scale-up, RAID </a:t>
              </a:r>
              <a:r>
                <a:rPr lang="en-US" sz="1400" dirty="0" smtClean="0">
                  <a:solidFill>
                    <a:schemeClr val="accent1"/>
                  </a:solidFill>
                </a:rPr>
                <a:t>storage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26" name="Auf der gleichen Seite des Rechtecks liegende Ecken abrunden 125"/>
            <p:cNvSpPr/>
            <p:nvPr>
              <p:custDataLst>
                <p:tags r:id="rId12"/>
              </p:custDataLst>
            </p:nvPr>
          </p:nvSpPr>
          <p:spPr bwMode="gray">
            <a:xfrm>
              <a:off x="323527" y="1419621"/>
              <a:ext cx="4104000" cy="3384153"/>
            </a:xfrm>
            <a:prstGeom prst="round2SameRect">
              <a:avLst>
                <a:gd name="adj1" fmla="val 3753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300"/>
                </a:spcBef>
                <a:buClr>
                  <a:schemeClr val="accent2"/>
                </a:buClr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Auf der gleichen Seite des Rechtecks liegende Ecken abrunden 127"/>
            <p:cNvSpPr/>
            <p:nvPr>
              <p:custDataLst>
                <p:tags r:id="rId13"/>
              </p:custDataLst>
            </p:nvPr>
          </p:nvSpPr>
          <p:spPr bwMode="gray">
            <a:xfrm>
              <a:off x="323409" y="1419621"/>
              <a:ext cx="4104000" cy="3384153"/>
            </a:xfrm>
            <a:prstGeom prst="round2SameRect">
              <a:avLst>
                <a:gd name="adj1" fmla="val 3753"/>
                <a:gd name="adj2" fmla="val 0"/>
              </a:avLst>
            </a:prstGeom>
            <a:noFill/>
            <a:ln w="9525">
              <a:gradFill>
                <a:gsLst>
                  <a:gs pos="0">
                    <a:schemeClr val="accent1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 marL="266700" indent="-266700">
                <a:spcBef>
                  <a:spcPts val="300"/>
                </a:spcBef>
                <a:buClr>
                  <a:schemeClr val="accent2"/>
                </a:buClr>
                <a:buFont typeface="Wingdings" pitchFamily="2" charset="2"/>
                <a:buChar char="n"/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9" name="Abgerundetes Rechteck 128"/>
            <p:cNvSpPr/>
            <p:nvPr>
              <p:custDataLst>
                <p:tags r:id="rId14"/>
              </p:custDataLst>
            </p:nvPr>
          </p:nvSpPr>
          <p:spPr bwMode="gray">
            <a:xfrm>
              <a:off x="395536" y="1491628"/>
              <a:ext cx="3960440" cy="1692000"/>
            </a:xfrm>
            <a:prstGeom prst="roundRect">
              <a:avLst>
                <a:gd name="adj" fmla="val 7506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0000" tIns="46800" rIns="90000" rtlCol="0" anchor="t" anchorCtr="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>
                <a:buClr>
                  <a:schemeClr val="accent2"/>
                </a:buClr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1" name="Textplatzhalter 1"/>
            <p:cNvSpPr txBox="1">
              <a:spLocks/>
            </p:cNvSpPr>
            <p:nvPr/>
          </p:nvSpPr>
          <p:spPr bwMode="gray">
            <a:xfrm>
              <a:off x="323408" y="3291830"/>
              <a:ext cx="4104001" cy="1511944"/>
            </a:xfrm>
            <a:prstGeom prst="rect">
              <a:avLst/>
            </a:prstGeom>
          </p:spPr>
          <p:txBody>
            <a:bodyPr vert="horz" lIns="72000" tIns="0" rIns="72000" bIns="0" rtlCol="0">
              <a:noAutofit/>
            </a:bodyPr>
            <a:lstStyle>
              <a:lvl1pPr marL="295275" marR="0" indent="-2952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C00000"/>
                </a:buClr>
                <a:buSzTx/>
                <a:buFont typeface="Wingdings 2" pitchFamily="18" charset="2"/>
                <a:buChar char="¾"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4375" indent="-2571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Wingdings 2" pitchFamily="18" charset="2"/>
                <a:buChar char="¾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75" indent="-1428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19225" indent="-142875" algn="l" defTabSz="896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79500" indent="-182563" algn="l" defTabSz="914400" rtl="0" eaLnBrk="1" latinLnBrk="0" hangingPunct="1">
                <a:lnSpc>
                  <a:spcPct val="110000"/>
                </a:lnSpc>
                <a:spcBef>
                  <a:spcPts val="300"/>
                </a:spcBef>
                <a:spcAft>
                  <a:spcPts val="200"/>
                </a:spcAft>
                <a:buClr>
                  <a:schemeClr val="tx2"/>
                </a:buClr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System is divided into RAID groups providing </a:t>
              </a:r>
              <a:br>
                <a:rPr lang="en-US" sz="1200" dirty="0" smtClean="0"/>
              </a:br>
              <a:r>
                <a:rPr lang="en-US" sz="1200" dirty="0" smtClean="0"/>
                <a:t>efficient data protection</a:t>
              </a:r>
              <a:endParaRPr lang="en-US" sz="1200" dirty="0"/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/>
                <a:t>I</a:t>
              </a:r>
              <a:r>
                <a:rPr lang="en-US" sz="1200" dirty="0" smtClean="0"/>
                <a:t>ssues with rebuild times of large capacity disks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/>
                <a:t>P</a:t>
              </a:r>
              <a:r>
                <a:rPr lang="en-US" sz="1200" dirty="0" smtClean="0"/>
                <a:t>rotection against system failures requires </a:t>
              </a:r>
              <a:br>
                <a:rPr lang="en-US" sz="1200" dirty="0" smtClean="0"/>
              </a:br>
              <a:r>
                <a:rPr lang="en-US" sz="1200" dirty="0" smtClean="0"/>
                <a:t>external add-ons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Limited performance scalability inhibits full capacity utilization of systems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Issues with </a:t>
              </a:r>
              <a:r>
                <a:rPr lang="en-US" sz="1200" dirty="0"/>
                <a:t>performance </a:t>
              </a:r>
              <a:r>
                <a:rPr lang="en-US" sz="1200" dirty="0" smtClean="0"/>
                <a:t>hot-spots</a:t>
              </a:r>
            </a:p>
          </p:txBody>
        </p:sp>
        <p:sp>
          <p:nvSpPr>
            <p:cNvPr id="154" name="Flussdiagramm: Magnetplattenspeicher 153"/>
            <p:cNvSpPr/>
            <p:nvPr/>
          </p:nvSpPr>
          <p:spPr bwMode="gray">
            <a:xfrm>
              <a:off x="449542" y="1887702"/>
              <a:ext cx="396000" cy="252000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7" name="Flussdiagramm: Magnetplattenspeicher 156"/>
            <p:cNvSpPr/>
            <p:nvPr/>
          </p:nvSpPr>
          <p:spPr bwMode="gray">
            <a:xfrm>
              <a:off x="881630" y="1887702"/>
              <a:ext cx="396000" cy="252000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8" name="Flussdiagramm: Magnetplattenspeicher 157"/>
            <p:cNvSpPr/>
            <p:nvPr/>
          </p:nvSpPr>
          <p:spPr bwMode="gray">
            <a:xfrm>
              <a:off x="1313682" y="1886407"/>
              <a:ext cx="396000" cy="252000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1" name="Flussdiagramm: Magnetplattenspeicher 160"/>
            <p:cNvSpPr/>
            <p:nvPr/>
          </p:nvSpPr>
          <p:spPr bwMode="gray">
            <a:xfrm>
              <a:off x="1745690" y="1887702"/>
              <a:ext cx="396000" cy="252000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2" name="Flussdiagramm: Magnetplattenspeicher 161"/>
            <p:cNvSpPr/>
            <p:nvPr/>
          </p:nvSpPr>
          <p:spPr bwMode="gray">
            <a:xfrm>
              <a:off x="2177738" y="1887702"/>
              <a:ext cx="396000" cy="252000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3" name="Flussdiagramm: Magnetplattenspeicher 162"/>
            <p:cNvSpPr/>
            <p:nvPr/>
          </p:nvSpPr>
          <p:spPr bwMode="gray">
            <a:xfrm>
              <a:off x="2609826" y="1886407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4" name="Flussdiagramm: Magnetplattenspeicher 163"/>
            <p:cNvSpPr/>
            <p:nvPr/>
          </p:nvSpPr>
          <p:spPr bwMode="gray">
            <a:xfrm>
              <a:off x="3041874" y="1886407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Flussdiagramm: Magnetplattenspeicher 164"/>
            <p:cNvSpPr/>
            <p:nvPr/>
          </p:nvSpPr>
          <p:spPr bwMode="gray">
            <a:xfrm>
              <a:off x="3473882" y="1886407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Flussdiagramm: Magnetplattenspeicher 165"/>
            <p:cNvSpPr/>
            <p:nvPr/>
          </p:nvSpPr>
          <p:spPr bwMode="gray">
            <a:xfrm>
              <a:off x="3905970" y="1885112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Flussdiagramm: Magnetplattenspeicher 166"/>
            <p:cNvSpPr/>
            <p:nvPr/>
          </p:nvSpPr>
          <p:spPr bwMode="gray">
            <a:xfrm>
              <a:off x="449542" y="1563666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8" name="Flussdiagramm: Magnetplattenspeicher 167"/>
            <p:cNvSpPr/>
            <p:nvPr/>
          </p:nvSpPr>
          <p:spPr bwMode="gray">
            <a:xfrm>
              <a:off x="881630" y="1564933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9" name="Flussdiagramm: Magnetplattenspeicher 168"/>
            <p:cNvSpPr/>
            <p:nvPr/>
          </p:nvSpPr>
          <p:spPr bwMode="gray">
            <a:xfrm>
              <a:off x="1313682" y="156363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Flussdiagramm: Magnetplattenspeicher 169"/>
            <p:cNvSpPr/>
            <p:nvPr/>
          </p:nvSpPr>
          <p:spPr bwMode="gray">
            <a:xfrm>
              <a:off x="1745690" y="1564933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Flussdiagramm: Magnetplattenspeicher 170"/>
            <p:cNvSpPr/>
            <p:nvPr/>
          </p:nvSpPr>
          <p:spPr bwMode="gray">
            <a:xfrm>
              <a:off x="2177738" y="1564933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2" name="Flussdiagramm: Magnetplattenspeicher 171"/>
            <p:cNvSpPr/>
            <p:nvPr/>
          </p:nvSpPr>
          <p:spPr bwMode="gray">
            <a:xfrm>
              <a:off x="2609826" y="156363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3" name="Flussdiagramm: Magnetplattenspeicher 172"/>
            <p:cNvSpPr/>
            <p:nvPr/>
          </p:nvSpPr>
          <p:spPr bwMode="gray">
            <a:xfrm>
              <a:off x="3041874" y="156363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4" name="Flussdiagramm: Magnetplattenspeicher 173"/>
            <p:cNvSpPr/>
            <p:nvPr/>
          </p:nvSpPr>
          <p:spPr bwMode="gray">
            <a:xfrm>
              <a:off x="3473882" y="156363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5" name="Flussdiagramm: Magnetplattenspeicher 174"/>
            <p:cNvSpPr/>
            <p:nvPr/>
          </p:nvSpPr>
          <p:spPr bwMode="gray">
            <a:xfrm>
              <a:off x="3905970" y="1562343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6" name="Flussdiagramm: Magnetplattenspeicher 175"/>
            <p:cNvSpPr/>
            <p:nvPr/>
          </p:nvSpPr>
          <p:spPr bwMode="gray">
            <a:xfrm>
              <a:off x="449542" y="2535774"/>
              <a:ext cx="396000" cy="252000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Flussdiagramm: Magnetplattenspeicher 176"/>
            <p:cNvSpPr/>
            <p:nvPr/>
          </p:nvSpPr>
          <p:spPr bwMode="gray">
            <a:xfrm>
              <a:off x="881630" y="2535774"/>
              <a:ext cx="396000" cy="252000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Flussdiagramm: Magnetplattenspeicher 177"/>
            <p:cNvSpPr/>
            <p:nvPr/>
          </p:nvSpPr>
          <p:spPr bwMode="gray">
            <a:xfrm>
              <a:off x="1313682" y="2534479"/>
              <a:ext cx="396000" cy="252000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9" name="Flussdiagramm: Magnetplattenspeicher 178"/>
            <p:cNvSpPr/>
            <p:nvPr/>
          </p:nvSpPr>
          <p:spPr bwMode="gray">
            <a:xfrm>
              <a:off x="1745690" y="2535774"/>
              <a:ext cx="396000" cy="252000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0" name="Flussdiagramm: Magnetplattenspeicher 179"/>
            <p:cNvSpPr/>
            <p:nvPr/>
          </p:nvSpPr>
          <p:spPr bwMode="gray">
            <a:xfrm>
              <a:off x="2177738" y="2535774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1" name="Flussdiagramm: Magnetplattenspeicher 180"/>
            <p:cNvSpPr/>
            <p:nvPr/>
          </p:nvSpPr>
          <p:spPr bwMode="gray">
            <a:xfrm>
              <a:off x="2609826" y="2534479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Flussdiagramm: Magnetplattenspeicher 181"/>
            <p:cNvSpPr/>
            <p:nvPr/>
          </p:nvSpPr>
          <p:spPr bwMode="gray">
            <a:xfrm>
              <a:off x="3041874" y="2534479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Flussdiagramm: Magnetplattenspeicher 182"/>
            <p:cNvSpPr/>
            <p:nvPr/>
          </p:nvSpPr>
          <p:spPr bwMode="gray">
            <a:xfrm>
              <a:off x="3473882" y="2534479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4" name="Flussdiagramm: Magnetplattenspeicher 183"/>
            <p:cNvSpPr/>
            <p:nvPr/>
          </p:nvSpPr>
          <p:spPr bwMode="gray">
            <a:xfrm>
              <a:off x="3905970" y="2533184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5" name="Flussdiagramm: Magnetplattenspeicher 184"/>
            <p:cNvSpPr/>
            <p:nvPr/>
          </p:nvSpPr>
          <p:spPr bwMode="gray">
            <a:xfrm>
              <a:off x="449542" y="2211738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6" name="Flussdiagramm: Magnetplattenspeicher 185"/>
            <p:cNvSpPr/>
            <p:nvPr/>
          </p:nvSpPr>
          <p:spPr bwMode="gray">
            <a:xfrm>
              <a:off x="881630" y="2211738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7" name="Flussdiagramm: Magnetplattenspeicher 186"/>
            <p:cNvSpPr/>
            <p:nvPr/>
          </p:nvSpPr>
          <p:spPr bwMode="gray">
            <a:xfrm>
              <a:off x="1313682" y="2210443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8" name="Flussdiagramm: Magnetplattenspeicher 187"/>
            <p:cNvSpPr/>
            <p:nvPr/>
          </p:nvSpPr>
          <p:spPr bwMode="gray">
            <a:xfrm>
              <a:off x="1745690" y="2211738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9" name="Flussdiagramm: Magnetplattenspeicher 188"/>
            <p:cNvSpPr/>
            <p:nvPr/>
          </p:nvSpPr>
          <p:spPr bwMode="gray">
            <a:xfrm>
              <a:off x="2177738" y="2211738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0" name="Flussdiagramm: Magnetplattenspeicher 189"/>
            <p:cNvSpPr/>
            <p:nvPr/>
          </p:nvSpPr>
          <p:spPr bwMode="gray">
            <a:xfrm>
              <a:off x="2609826" y="2210443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1" name="Flussdiagramm: Magnetplattenspeicher 190"/>
            <p:cNvSpPr/>
            <p:nvPr/>
          </p:nvSpPr>
          <p:spPr bwMode="gray">
            <a:xfrm>
              <a:off x="3041874" y="2210443"/>
              <a:ext cx="396000" cy="2520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2" name="Flussdiagramm: Magnetplattenspeicher 191"/>
            <p:cNvSpPr/>
            <p:nvPr/>
          </p:nvSpPr>
          <p:spPr bwMode="gray">
            <a:xfrm>
              <a:off x="3473882" y="2210443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3" name="Flussdiagramm: Magnetplattenspeicher 192"/>
            <p:cNvSpPr/>
            <p:nvPr/>
          </p:nvSpPr>
          <p:spPr bwMode="gray">
            <a:xfrm>
              <a:off x="3905970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Flussdiagramm: Magnetplattenspeicher 193"/>
            <p:cNvSpPr/>
            <p:nvPr/>
          </p:nvSpPr>
          <p:spPr bwMode="gray">
            <a:xfrm>
              <a:off x="449542" y="2859810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5" name="Flussdiagramm: Magnetplattenspeicher 194"/>
            <p:cNvSpPr/>
            <p:nvPr/>
          </p:nvSpPr>
          <p:spPr bwMode="gray">
            <a:xfrm>
              <a:off x="881630" y="2859810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6" name="Flussdiagramm: Magnetplattenspeicher 195"/>
            <p:cNvSpPr/>
            <p:nvPr/>
          </p:nvSpPr>
          <p:spPr bwMode="gray">
            <a:xfrm>
              <a:off x="1313682" y="2858515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7" name="Flussdiagramm: Magnetplattenspeicher 196"/>
            <p:cNvSpPr/>
            <p:nvPr/>
          </p:nvSpPr>
          <p:spPr bwMode="gray">
            <a:xfrm>
              <a:off x="1745690" y="2859810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8" name="Flussdiagramm: Magnetplattenspeicher 197"/>
            <p:cNvSpPr/>
            <p:nvPr/>
          </p:nvSpPr>
          <p:spPr bwMode="gray">
            <a:xfrm>
              <a:off x="2177738" y="2859810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9" name="Flussdiagramm: Magnetplattenspeicher 198"/>
            <p:cNvSpPr/>
            <p:nvPr/>
          </p:nvSpPr>
          <p:spPr bwMode="gray">
            <a:xfrm>
              <a:off x="2609826" y="2858515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0" name="Flussdiagramm: Magnetplattenspeicher 199"/>
            <p:cNvSpPr/>
            <p:nvPr/>
          </p:nvSpPr>
          <p:spPr bwMode="gray">
            <a:xfrm>
              <a:off x="3041874" y="2858515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1" name="Flussdiagramm: Magnetplattenspeicher 200"/>
            <p:cNvSpPr/>
            <p:nvPr/>
          </p:nvSpPr>
          <p:spPr bwMode="gray">
            <a:xfrm>
              <a:off x="3473882" y="2858515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2" name="Flussdiagramm: Magnetplattenspeicher 201"/>
            <p:cNvSpPr/>
            <p:nvPr/>
          </p:nvSpPr>
          <p:spPr bwMode="gray">
            <a:xfrm>
              <a:off x="3905970" y="2857220"/>
              <a:ext cx="396000" cy="252000"/>
            </a:xfrm>
            <a:prstGeom prst="flowChartMagneticDisk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3" name="Freihandform 202"/>
            <p:cNvSpPr/>
            <p:nvPr/>
          </p:nvSpPr>
          <p:spPr bwMode="gray">
            <a:xfrm flipV="1">
              <a:off x="504213" y="2001981"/>
              <a:ext cx="19656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381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Freihandform 203"/>
            <p:cNvSpPr/>
            <p:nvPr/>
          </p:nvSpPr>
          <p:spPr bwMode="gray">
            <a:xfrm>
              <a:off x="527978" y="2048273"/>
              <a:ext cx="1915985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Freihandform 204"/>
            <p:cNvSpPr/>
            <p:nvPr/>
          </p:nvSpPr>
          <p:spPr bwMode="gray">
            <a:xfrm flipV="1">
              <a:off x="545813" y="2651660"/>
              <a:ext cx="14868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381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Freihandform 205"/>
            <p:cNvSpPr/>
            <p:nvPr/>
          </p:nvSpPr>
          <p:spPr bwMode="gray">
            <a:xfrm>
              <a:off x="566648" y="2697952"/>
              <a:ext cx="144264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" name="Gruppieren 206"/>
            <p:cNvGrpSpPr/>
            <p:nvPr/>
          </p:nvGrpSpPr>
          <p:grpSpPr bwMode="gray">
            <a:xfrm>
              <a:off x="516118" y="1673365"/>
              <a:ext cx="3240000" cy="92011"/>
              <a:chOff x="516118" y="1673365"/>
              <a:chExt cx="3240000" cy="92011"/>
            </a:xfrm>
          </p:grpSpPr>
          <p:sp>
            <p:nvSpPr>
              <p:cNvPr id="213" name="Freihandform 212"/>
              <p:cNvSpPr/>
              <p:nvPr/>
            </p:nvSpPr>
            <p:spPr bwMode="gray">
              <a:xfrm flipV="1">
                <a:off x="516118" y="1673365"/>
                <a:ext cx="3240000" cy="45719"/>
              </a:xfrm>
              <a:custGeom>
                <a:avLst/>
                <a:gdLst>
                  <a:gd name="connsiteX0" fmla="*/ 0 w 1143000"/>
                  <a:gd name="connsiteY0" fmla="*/ 0 h 0"/>
                  <a:gd name="connsiteX1" fmla="*/ 1143000 w 1143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0">
                    <a:moveTo>
                      <a:pt x="0" y="0"/>
                    </a:moveTo>
                    <a:lnTo>
                      <a:pt x="1143000" y="0"/>
                    </a:lnTo>
                  </a:path>
                </a:pathLst>
              </a:custGeom>
              <a:ln w="38100">
                <a:solidFill>
                  <a:schemeClr val="bg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Freihandform 213"/>
              <p:cNvSpPr/>
              <p:nvPr/>
            </p:nvSpPr>
            <p:spPr bwMode="gray">
              <a:xfrm>
                <a:off x="535884" y="1719657"/>
                <a:ext cx="3193308" cy="45719"/>
              </a:xfrm>
              <a:custGeom>
                <a:avLst/>
                <a:gdLst>
                  <a:gd name="connsiteX0" fmla="*/ 0 w 1143000"/>
                  <a:gd name="connsiteY0" fmla="*/ 0 h 0"/>
                  <a:gd name="connsiteX1" fmla="*/ 1143000 w 1143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0">
                    <a:moveTo>
                      <a:pt x="0" y="0"/>
                    </a:moveTo>
                    <a:lnTo>
                      <a:pt x="1143000" y="0"/>
                    </a:lnTo>
                  </a:path>
                </a:pathLst>
              </a:cu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8" name="Freihandform 207"/>
            <p:cNvSpPr/>
            <p:nvPr/>
          </p:nvSpPr>
          <p:spPr bwMode="gray">
            <a:xfrm flipV="1">
              <a:off x="508975" y="2326021"/>
              <a:ext cx="28188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381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Freihandform 208"/>
            <p:cNvSpPr/>
            <p:nvPr/>
          </p:nvSpPr>
          <p:spPr bwMode="gray">
            <a:xfrm>
              <a:off x="533247" y="2372313"/>
              <a:ext cx="2767533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0" name="Gruppieren 209"/>
            <p:cNvGrpSpPr/>
            <p:nvPr/>
          </p:nvGrpSpPr>
          <p:grpSpPr bwMode="gray">
            <a:xfrm>
              <a:off x="519507" y="2813914"/>
              <a:ext cx="3672000" cy="92186"/>
              <a:chOff x="519507" y="2813914"/>
              <a:chExt cx="3672000" cy="92186"/>
            </a:xfrm>
          </p:grpSpPr>
          <p:sp>
            <p:nvSpPr>
              <p:cNvPr id="211" name="Freihandform 210"/>
              <p:cNvSpPr/>
              <p:nvPr/>
            </p:nvSpPr>
            <p:spPr bwMode="gray">
              <a:xfrm rot="21265914" flipV="1">
                <a:off x="519507" y="2813914"/>
                <a:ext cx="3672000" cy="45719"/>
              </a:xfrm>
              <a:custGeom>
                <a:avLst/>
                <a:gdLst>
                  <a:gd name="connsiteX0" fmla="*/ 0 w 1143000"/>
                  <a:gd name="connsiteY0" fmla="*/ 0 h 0"/>
                  <a:gd name="connsiteX1" fmla="*/ 1143000 w 1143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0">
                    <a:moveTo>
                      <a:pt x="0" y="0"/>
                    </a:moveTo>
                    <a:lnTo>
                      <a:pt x="1143000" y="0"/>
                    </a:lnTo>
                  </a:path>
                </a:pathLst>
              </a:custGeom>
              <a:ln w="38100">
                <a:solidFill>
                  <a:schemeClr val="bg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Freihandform 211"/>
              <p:cNvSpPr/>
              <p:nvPr/>
            </p:nvSpPr>
            <p:spPr bwMode="gray">
              <a:xfrm rot="21265914">
                <a:off x="546420" y="2860381"/>
                <a:ext cx="3619082" cy="45719"/>
              </a:xfrm>
              <a:custGeom>
                <a:avLst/>
                <a:gdLst>
                  <a:gd name="connsiteX0" fmla="*/ 0 w 1143000"/>
                  <a:gd name="connsiteY0" fmla="*/ 0 h 0"/>
                  <a:gd name="connsiteX1" fmla="*/ 1143000 w 1143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0">
                    <a:moveTo>
                      <a:pt x="0" y="0"/>
                    </a:moveTo>
                    <a:lnTo>
                      <a:pt x="1143000" y="0"/>
                    </a:lnTo>
                  </a:path>
                </a:pathLst>
              </a:cu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15" name="Gruppieren 214"/>
          <p:cNvGrpSpPr/>
          <p:nvPr>
            <p:custDataLst>
              <p:tags r:id="rId4"/>
            </p:custDataLst>
          </p:nvPr>
        </p:nvGrpSpPr>
        <p:grpSpPr bwMode="gray">
          <a:xfrm>
            <a:off x="4644600" y="1058863"/>
            <a:ext cx="4248000" cy="3744912"/>
            <a:chOff x="4644600" y="1058863"/>
            <a:chExt cx="4248000" cy="3744912"/>
          </a:xfrm>
        </p:grpSpPr>
        <p:sp>
          <p:nvSpPr>
            <p:cNvPr id="216" name="Auf der gleichen Seite des Rechtecks liegende Ecken abrunden 215"/>
            <p:cNvSpPr/>
            <p:nvPr>
              <p:custDataLst>
                <p:tags r:id="rId5"/>
              </p:custDataLst>
            </p:nvPr>
          </p:nvSpPr>
          <p:spPr bwMode="gray">
            <a:xfrm>
              <a:off x="4644600" y="1058863"/>
              <a:ext cx="4248000" cy="3744912"/>
            </a:xfrm>
            <a:prstGeom prst="round2SameRect">
              <a:avLst>
                <a:gd name="adj1" fmla="val 3391"/>
                <a:gd name="adj2" fmla="val 0"/>
              </a:avLst>
            </a:prstGeom>
            <a:gradFill flip="none" rotWithShape="1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Ins="54000" rtlCol="0" anchor="t" anchorCtr="0"/>
            <a:lstStyle/>
            <a:p>
              <a:pPr>
                <a:buClr>
                  <a:schemeClr val="accent2"/>
                </a:buClr>
              </a:pPr>
              <a:r>
                <a:rPr lang="en-US" sz="1400" smtClean="0">
                  <a:solidFill>
                    <a:schemeClr val="accent1"/>
                  </a:solidFill>
                </a:rPr>
                <a:t>ETERNUS CD10000 </a:t>
              </a:r>
              <a:r>
                <a:rPr lang="en-US" sz="1400" dirty="0" smtClean="0">
                  <a:solidFill>
                    <a:schemeClr val="accent1"/>
                  </a:solidFill>
                </a:rPr>
                <a:t>Distributed </a:t>
              </a:r>
              <a:r>
                <a:rPr lang="en-US" sz="1400" dirty="0">
                  <a:solidFill>
                    <a:schemeClr val="accent1"/>
                  </a:solidFill>
                </a:rPr>
                <a:t>scale-out storage</a:t>
              </a:r>
            </a:p>
          </p:txBody>
        </p:sp>
        <p:sp>
          <p:nvSpPr>
            <p:cNvPr id="217" name="Auf der gleichen Seite des Rechtecks liegende Ecken abrunden 216"/>
            <p:cNvSpPr/>
            <p:nvPr>
              <p:custDataLst>
                <p:tags r:id="rId6"/>
              </p:custDataLst>
            </p:nvPr>
          </p:nvSpPr>
          <p:spPr bwMode="gray">
            <a:xfrm>
              <a:off x="4717303" y="1419621"/>
              <a:ext cx="4104000" cy="3384153"/>
            </a:xfrm>
            <a:prstGeom prst="round2SameRect">
              <a:avLst>
                <a:gd name="adj1" fmla="val 3753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Bef>
                  <a:spcPts val="300"/>
                </a:spcBef>
                <a:buClr>
                  <a:schemeClr val="accent2"/>
                </a:buClr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8" name="Auf der gleichen Seite des Rechtecks liegende Ecken abrunden 217"/>
            <p:cNvSpPr/>
            <p:nvPr>
              <p:custDataLst>
                <p:tags r:id="rId7"/>
              </p:custDataLst>
            </p:nvPr>
          </p:nvSpPr>
          <p:spPr bwMode="gray">
            <a:xfrm>
              <a:off x="4717185" y="1419621"/>
              <a:ext cx="4104000" cy="3384153"/>
            </a:xfrm>
            <a:prstGeom prst="round2SameRect">
              <a:avLst>
                <a:gd name="adj1" fmla="val 3753"/>
                <a:gd name="adj2" fmla="val 0"/>
              </a:avLst>
            </a:prstGeom>
            <a:noFill/>
            <a:ln w="9525">
              <a:gradFill>
                <a:gsLst>
                  <a:gs pos="0">
                    <a:schemeClr val="accent1"/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 marL="266700" indent="-266700">
                <a:spcBef>
                  <a:spcPts val="300"/>
                </a:spcBef>
                <a:buClr>
                  <a:schemeClr val="accent2"/>
                </a:buClr>
                <a:buFont typeface="Wingdings" pitchFamily="2" charset="2"/>
                <a:buChar char="n"/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9" name="Textplatzhalter 1"/>
            <p:cNvSpPr txBox="1">
              <a:spLocks/>
            </p:cNvSpPr>
            <p:nvPr/>
          </p:nvSpPr>
          <p:spPr bwMode="gray">
            <a:xfrm>
              <a:off x="4716020" y="3291830"/>
              <a:ext cx="4105283" cy="1511944"/>
            </a:xfrm>
            <a:prstGeom prst="rect">
              <a:avLst/>
            </a:prstGeom>
          </p:spPr>
          <p:txBody>
            <a:bodyPr vert="horz" lIns="72000" tIns="0" rIns="72000" bIns="0" rtlCol="0">
              <a:noAutofit/>
            </a:bodyPr>
            <a:lstStyle>
              <a:lvl1pPr marL="295275" marR="0" indent="-2952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C00000"/>
                </a:buClr>
                <a:buSzTx/>
                <a:buFont typeface="Wingdings 2" pitchFamily="18" charset="2"/>
                <a:buChar char="¾"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4375" indent="-2571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Wingdings 2" pitchFamily="18" charset="2"/>
                <a:buChar char="¾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9175" indent="-1428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19225" indent="-142875" algn="l" defTabSz="8969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79500" indent="-182563" algn="l" defTabSz="914400" rtl="0" eaLnBrk="1" latinLnBrk="0" hangingPunct="1">
                <a:lnSpc>
                  <a:spcPct val="110000"/>
                </a:lnSpc>
                <a:spcBef>
                  <a:spcPts val="300"/>
                </a:spcBef>
                <a:spcAft>
                  <a:spcPts val="200"/>
                </a:spcAft>
                <a:buClr>
                  <a:schemeClr val="tx2"/>
                </a:buClr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Data is broadly distributed over disks and nodes delivering high I/O speed even with slow disks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Protection against disk and node failures is achieved </a:t>
              </a:r>
              <a:br>
                <a:rPr lang="en-US" sz="1200" dirty="0" smtClean="0"/>
              </a:br>
              <a:r>
                <a:rPr lang="en-US" sz="1200" dirty="0" smtClean="0"/>
                <a:t>by creating 2, 3, 4 … n replicas of data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Distributed file system avoids central bottlenecks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 smtClean="0"/>
                <a:t>Adding nodes provides linear performance scalability</a:t>
              </a:r>
            </a:p>
            <a:p>
              <a:pPr marL="228600" indent="-228600">
                <a:spcAft>
                  <a:spcPts val="0"/>
                </a:spcAft>
                <a:buClr>
                  <a:schemeClr val="accent2"/>
                </a:buClr>
              </a:pPr>
              <a:r>
                <a:rPr lang="en-US" sz="1200" dirty="0"/>
                <a:t>F</a:t>
              </a:r>
              <a:r>
                <a:rPr lang="en-US" sz="1200" dirty="0" smtClean="0"/>
                <a:t>ault tolerance and online migration of nodes </a:t>
              </a:r>
              <a:br>
                <a:rPr lang="en-US" sz="1200" dirty="0" smtClean="0"/>
              </a:br>
              <a:r>
                <a:rPr lang="en-US" sz="1200" dirty="0" smtClean="0"/>
                <a:t>is part of the design </a:t>
              </a:r>
              <a:r>
                <a:rPr lang="en-US" sz="1200" dirty="0" smtClean="0">
                  <a:latin typeface="Calibri"/>
                </a:rPr>
                <a:t>→ </a:t>
              </a:r>
              <a:r>
                <a:rPr lang="en-US" sz="1200" dirty="0" smtClean="0"/>
                <a:t>zero down time</a:t>
              </a:r>
            </a:p>
          </p:txBody>
        </p:sp>
        <p:sp>
          <p:nvSpPr>
            <p:cNvPr id="220" name="Abgerundetes Rechteck 219"/>
            <p:cNvSpPr/>
            <p:nvPr>
              <p:custDataLst>
                <p:tags r:id="rId8"/>
              </p:custDataLst>
            </p:nvPr>
          </p:nvSpPr>
          <p:spPr bwMode="gray">
            <a:xfrm>
              <a:off x="4824164" y="1491628"/>
              <a:ext cx="1224000" cy="1692000"/>
            </a:xfrm>
            <a:prstGeom prst="roundRect">
              <a:avLst>
                <a:gd name="adj" fmla="val 10376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0000" tIns="46800" rIns="90000" rtlCol="0" anchor="t" anchorCtr="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>
                <a:buClr>
                  <a:schemeClr val="accent2"/>
                </a:buClr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1" name="Abgerundetes Rechteck 220"/>
            <p:cNvSpPr/>
            <p:nvPr>
              <p:custDataLst>
                <p:tags r:id="rId9"/>
              </p:custDataLst>
            </p:nvPr>
          </p:nvSpPr>
          <p:spPr bwMode="gray">
            <a:xfrm>
              <a:off x="6156312" y="1491628"/>
              <a:ext cx="1224000" cy="1692000"/>
            </a:xfrm>
            <a:prstGeom prst="roundRect">
              <a:avLst>
                <a:gd name="adj" fmla="val 10376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0000" tIns="46800" rIns="90000" rtlCol="0" anchor="t" anchorCtr="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>
                <a:buClr>
                  <a:schemeClr val="accent2"/>
                </a:buClr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2" name="Abgerundetes Rechteck 221"/>
            <p:cNvSpPr/>
            <p:nvPr>
              <p:custDataLst>
                <p:tags r:id="rId10"/>
              </p:custDataLst>
            </p:nvPr>
          </p:nvSpPr>
          <p:spPr bwMode="gray">
            <a:xfrm>
              <a:off x="7488460" y="1491628"/>
              <a:ext cx="1224000" cy="1692000"/>
            </a:xfrm>
            <a:prstGeom prst="roundRect">
              <a:avLst>
                <a:gd name="adj" fmla="val 10376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0000" tIns="46800" rIns="90000" rtlCol="0" anchor="t" anchorCtr="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>
                <a:buClr>
                  <a:schemeClr val="accent2"/>
                </a:buClr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3" name="Flussdiagramm: Magnetplattenspeicher 222"/>
            <p:cNvSpPr/>
            <p:nvPr/>
          </p:nvSpPr>
          <p:spPr bwMode="gray">
            <a:xfrm>
              <a:off x="5508148" y="1563666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4" name="Flussdiagramm: Magnetplattenspeicher 223"/>
            <p:cNvSpPr/>
            <p:nvPr/>
          </p:nvSpPr>
          <p:spPr bwMode="gray">
            <a:xfrm>
              <a:off x="4968044" y="1564933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5" name="Flussdiagramm: Magnetplattenspeicher 224"/>
            <p:cNvSpPr/>
            <p:nvPr/>
          </p:nvSpPr>
          <p:spPr bwMode="gray">
            <a:xfrm>
              <a:off x="5508148" y="1885112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6" name="Flussdiagramm: Magnetplattenspeicher 225"/>
            <p:cNvSpPr/>
            <p:nvPr/>
          </p:nvSpPr>
          <p:spPr bwMode="gray">
            <a:xfrm>
              <a:off x="4968044" y="1885112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7" name="Flussdiagramm: Magnetplattenspeicher 226"/>
            <p:cNvSpPr/>
            <p:nvPr/>
          </p:nvSpPr>
          <p:spPr bwMode="gray">
            <a:xfrm>
              <a:off x="5508148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8" name="Flussdiagramm: Magnetplattenspeicher 227"/>
            <p:cNvSpPr/>
            <p:nvPr/>
          </p:nvSpPr>
          <p:spPr bwMode="gray">
            <a:xfrm>
              <a:off x="4968044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9" name="Flussdiagramm: Magnetplattenspeicher 228"/>
            <p:cNvSpPr/>
            <p:nvPr/>
          </p:nvSpPr>
          <p:spPr bwMode="gray">
            <a:xfrm>
              <a:off x="5508148" y="253318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0" name="Flussdiagramm: Magnetplattenspeicher 229"/>
            <p:cNvSpPr/>
            <p:nvPr/>
          </p:nvSpPr>
          <p:spPr bwMode="gray">
            <a:xfrm>
              <a:off x="4968044" y="253318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1" name="Flussdiagramm: Magnetplattenspeicher 230"/>
            <p:cNvSpPr/>
            <p:nvPr/>
          </p:nvSpPr>
          <p:spPr bwMode="gray">
            <a:xfrm>
              <a:off x="5508148" y="2857220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3" name="Flussdiagramm: Magnetplattenspeicher 232"/>
            <p:cNvSpPr/>
            <p:nvPr/>
          </p:nvSpPr>
          <p:spPr bwMode="gray">
            <a:xfrm>
              <a:off x="4968044" y="2857220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4" name="Flussdiagramm: Magnetplattenspeicher 233"/>
            <p:cNvSpPr/>
            <p:nvPr/>
          </p:nvSpPr>
          <p:spPr bwMode="gray">
            <a:xfrm>
              <a:off x="6840296" y="1563666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5" name="Flussdiagramm: Magnetplattenspeicher 234"/>
            <p:cNvSpPr/>
            <p:nvPr/>
          </p:nvSpPr>
          <p:spPr bwMode="gray">
            <a:xfrm>
              <a:off x="6300192" y="1567495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6" name="Flussdiagramm: Magnetplattenspeicher 235"/>
            <p:cNvSpPr/>
            <p:nvPr/>
          </p:nvSpPr>
          <p:spPr bwMode="gray">
            <a:xfrm>
              <a:off x="6840296" y="1885112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7" name="Flussdiagramm: Magnetplattenspeicher 236"/>
            <p:cNvSpPr/>
            <p:nvPr/>
          </p:nvSpPr>
          <p:spPr bwMode="gray">
            <a:xfrm>
              <a:off x="6300192" y="188767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8" name="Flussdiagramm: Magnetplattenspeicher 237"/>
            <p:cNvSpPr/>
            <p:nvPr/>
          </p:nvSpPr>
          <p:spPr bwMode="gray">
            <a:xfrm>
              <a:off x="6840296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9" name="Flussdiagramm: Magnetplattenspeicher 238"/>
            <p:cNvSpPr/>
            <p:nvPr/>
          </p:nvSpPr>
          <p:spPr bwMode="gray">
            <a:xfrm>
              <a:off x="6300192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0" name="Flussdiagramm: Magnetplattenspeicher 239"/>
            <p:cNvSpPr/>
            <p:nvPr/>
          </p:nvSpPr>
          <p:spPr bwMode="gray">
            <a:xfrm>
              <a:off x="6840296" y="253318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1" name="Flussdiagramm: Magnetplattenspeicher 240"/>
            <p:cNvSpPr/>
            <p:nvPr/>
          </p:nvSpPr>
          <p:spPr bwMode="gray">
            <a:xfrm>
              <a:off x="6300192" y="253318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2" name="Flussdiagramm: Magnetplattenspeicher 241"/>
            <p:cNvSpPr/>
            <p:nvPr/>
          </p:nvSpPr>
          <p:spPr bwMode="gray">
            <a:xfrm>
              <a:off x="6840296" y="2857220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3" name="Flussdiagramm: Magnetplattenspeicher 242"/>
            <p:cNvSpPr/>
            <p:nvPr/>
          </p:nvSpPr>
          <p:spPr bwMode="gray">
            <a:xfrm>
              <a:off x="6300192" y="2857220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4" name="Flussdiagramm: Magnetplattenspeicher 243"/>
            <p:cNvSpPr/>
            <p:nvPr/>
          </p:nvSpPr>
          <p:spPr bwMode="gray">
            <a:xfrm>
              <a:off x="8172444" y="1563666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5" name="Flussdiagramm: Magnetplattenspeicher 244"/>
            <p:cNvSpPr/>
            <p:nvPr/>
          </p:nvSpPr>
          <p:spPr bwMode="gray">
            <a:xfrm>
              <a:off x="7632340" y="1564933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6" name="Flussdiagramm: Magnetplattenspeicher 245"/>
            <p:cNvSpPr/>
            <p:nvPr/>
          </p:nvSpPr>
          <p:spPr bwMode="gray">
            <a:xfrm>
              <a:off x="8172444" y="1885112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7" name="Flussdiagramm: Magnetplattenspeicher 246"/>
            <p:cNvSpPr/>
            <p:nvPr/>
          </p:nvSpPr>
          <p:spPr bwMode="gray">
            <a:xfrm>
              <a:off x="7632340" y="1885112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8" name="Flussdiagramm: Magnetplattenspeicher 247"/>
            <p:cNvSpPr/>
            <p:nvPr/>
          </p:nvSpPr>
          <p:spPr bwMode="gray">
            <a:xfrm>
              <a:off x="8172444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9" name="Flussdiagramm: Magnetplattenspeicher 248"/>
            <p:cNvSpPr/>
            <p:nvPr/>
          </p:nvSpPr>
          <p:spPr bwMode="gray">
            <a:xfrm>
              <a:off x="7632340" y="2209148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0" name="Flussdiagramm: Magnetplattenspeicher 249"/>
            <p:cNvSpPr/>
            <p:nvPr/>
          </p:nvSpPr>
          <p:spPr bwMode="gray">
            <a:xfrm>
              <a:off x="8172444" y="253318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1" name="Flussdiagramm: Magnetplattenspeicher 250"/>
            <p:cNvSpPr/>
            <p:nvPr/>
          </p:nvSpPr>
          <p:spPr bwMode="gray">
            <a:xfrm>
              <a:off x="7632340" y="2533184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2" name="Flussdiagramm: Magnetplattenspeicher 251"/>
            <p:cNvSpPr/>
            <p:nvPr/>
          </p:nvSpPr>
          <p:spPr bwMode="gray">
            <a:xfrm>
              <a:off x="8172444" y="2857220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3" name="Flussdiagramm: Magnetplattenspeicher 252"/>
            <p:cNvSpPr/>
            <p:nvPr/>
          </p:nvSpPr>
          <p:spPr bwMode="gray">
            <a:xfrm>
              <a:off x="7632340" y="2857220"/>
              <a:ext cx="396000" cy="25200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46800" rtlCol="0" anchor="ctr" anchorCtr="0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4" name="Freihandform 253"/>
            <p:cNvSpPr/>
            <p:nvPr/>
          </p:nvSpPr>
          <p:spPr bwMode="gray">
            <a:xfrm rot="20303264" flipV="1">
              <a:off x="4961579" y="2312257"/>
              <a:ext cx="36000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381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Freihandform 254"/>
            <p:cNvSpPr/>
            <p:nvPr/>
          </p:nvSpPr>
          <p:spPr bwMode="gray">
            <a:xfrm rot="1296736">
              <a:off x="4961579" y="2356914"/>
              <a:ext cx="36000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381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Freihandform 255"/>
            <p:cNvSpPr/>
            <p:nvPr/>
          </p:nvSpPr>
          <p:spPr bwMode="gray">
            <a:xfrm flipV="1">
              <a:off x="5112196" y="2308452"/>
              <a:ext cx="33120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381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ihandform 256"/>
            <p:cNvSpPr/>
            <p:nvPr/>
          </p:nvSpPr>
          <p:spPr bwMode="gray">
            <a:xfrm>
              <a:off x="5132401" y="2354744"/>
              <a:ext cx="326427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Freihandform 257"/>
            <p:cNvSpPr/>
            <p:nvPr/>
          </p:nvSpPr>
          <p:spPr bwMode="gray">
            <a:xfrm rot="1296736" flipV="1">
              <a:off x="5000789" y="2312380"/>
              <a:ext cx="354812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Freihandform 258"/>
            <p:cNvSpPr/>
            <p:nvPr/>
          </p:nvSpPr>
          <p:spPr bwMode="gray">
            <a:xfrm rot="20303264">
              <a:off x="5000789" y="2356791"/>
              <a:ext cx="354812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Freihandform 259"/>
            <p:cNvSpPr/>
            <p:nvPr/>
          </p:nvSpPr>
          <p:spPr bwMode="gray">
            <a:xfrm rot="5400000">
              <a:off x="4666951" y="2306443"/>
              <a:ext cx="15120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1" name="Freihandform 260"/>
            <p:cNvSpPr/>
            <p:nvPr/>
          </p:nvSpPr>
          <p:spPr bwMode="gray">
            <a:xfrm rot="5400000">
              <a:off x="5999099" y="2306444"/>
              <a:ext cx="15120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ihandform 261"/>
            <p:cNvSpPr/>
            <p:nvPr/>
          </p:nvSpPr>
          <p:spPr bwMode="gray">
            <a:xfrm rot="5400000">
              <a:off x="7331247" y="2306445"/>
              <a:ext cx="1512000" cy="45719"/>
            </a:xfrm>
            <a:custGeom>
              <a:avLst/>
              <a:gdLst>
                <a:gd name="connsiteX0" fmla="*/ 0 w 1143000"/>
                <a:gd name="connsiteY0" fmla="*/ 0 h 0"/>
                <a:gd name="connsiteX1" fmla="*/ 1143000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3000" y="0"/>
                  </a:lnTo>
                </a:path>
              </a:pathLst>
            </a:cu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45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think-cell Folie" r:id="rId11" imgW="270" imgH="270" progId="TCLayout.ActiveDocument.1">
                  <p:embed/>
                </p:oleObj>
              </mc:Choice>
              <mc:Fallback>
                <p:oleObj name="think-cell Foli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Abgerundetes Rechteck 75"/>
          <p:cNvSpPr/>
          <p:nvPr>
            <p:custDataLst>
              <p:tags r:id="rId3"/>
            </p:custDataLst>
          </p:nvPr>
        </p:nvSpPr>
        <p:spPr bwMode="gray">
          <a:xfrm>
            <a:off x="5076480" y="2298425"/>
            <a:ext cx="3816000" cy="1209429"/>
          </a:xfrm>
          <a:prstGeom prst="roundRect">
            <a:avLst>
              <a:gd name="adj" fmla="val 10501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>
                <a:solidFill>
                  <a:schemeClr val="tx1"/>
                </a:solidFill>
              </a:rPr>
              <a:t>Fujitsu Server &amp; Storage Hardware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Uusi</a:t>
            </a:r>
            <a:r>
              <a:rPr lang="en-US" dirty="0" smtClean="0"/>
              <a:t> scale-out storage </a:t>
            </a:r>
            <a:r>
              <a:rPr lang="en-US" dirty="0" err="1" smtClean="0"/>
              <a:t>Fujitsulta</a:t>
            </a:r>
            <a:endParaRPr lang="en-US" dirty="0"/>
          </a:p>
        </p:txBody>
      </p:sp>
      <p:sp>
        <p:nvSpPr>
          <p:cNvPr id="16" name="Abgerundetes Rechteck 15"/>
          <p:cNvSpPr/>
          <p:nvPr>
            <p:custDataLst>
              <p:tags r:id="rId4"/>
            </p:custDataLst>
          </p:nvPr>
        </p:nvSpPr>
        <p:spPr bwMode="gray">
          <a:xfrm>
            <a:off x="250826" y="1058865"/>
            <a:ext cx="4465190" cy="3744911"/>
          </a:xfrm>
          <a:prstGeom prst="roundRect">
            <a:avLst>
              <a:gd name="adj" fmla="val 3391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Ins="54000" bIns="72000" rtlCol="0" anchor="t" anchorCtr="0"/>
          <a:lstStyle/>
          <a:p>
            <a:pPr marL="269875" indent="-1588">
              <a:spcBef>
                <a:spcPts val="800"/>
              </a:spcBef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Fujitsu will announce a petabyte scale, distributed and </a:t>
            </a:r>
            <a:r>
              <a:rPr lang="en-US" sz="1600" dirty="0" smtClean="0">
                <a:solidFill>
                  <a:schemeClr val="tx1"/>
                </a:solidFill>
              </a:rPr>
              <a:t>software-defined </a:t>
            </a:r>
            <a:r>
              <a:rPr lang="en-US" sz="1600" dirty="0">
                <a:solidFill>
                  <a:schemeClr val="tx1"/>
                </a:solidFill>
              </a:rPr>
              <a:t>storage system </a:t>
            </a:r>
            <a:r>
              <a:rPr lang="en-US" sz="1600" dirty="0" smtClean="0">
                <a:solidFill>
                  <a:schemeClr val="tx1"/>
                </a:solidFill>
              </a:rPr>
              <a:t>in mid October 2014</a:t>
            </a:r>
            <a:endParaRPr lang="en-US" sz="1600" dirty="0">
              <a:solidFill>
                <a:schemeClr val="tx1"/>
              </a:solidFill>
            </a:endParaRPr>
          </a:p>
          <a:p>
            <a:pPr marL="269875" indent="-1588">
              <a:spcBef>
                <a:spcPts val="800"/>
              </a:spcBef>
              <a:buClr>
                <a:schemeClr val="accent2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The product is called ETERNUS </a:t>
            </a:r>
            <a:r>
              <a:rPr lang="en-US" sz="1600" dirty="0">
                <a:solidFill>
                  <a:schemeClr val="tx1"/>
                </a:solidFill>
              </a:rPr>
              <a:t>CD10000</a:t>
            </a:r>
          </a:p>
          <a:p>
            <a:pPr marL="269875" indent="-1588">
              <a:spcBef>
                <a:spcPts val="800"/>
              </a:spcBef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First customer </a:t>
            </a:r>
            <a:r>
              <a:rPr lang="en-US" sz="1600" dirty="0" smtClean="0">
                <a:solidFill>
                  <a:schemeClr val="tx1"/>
                </a:solidFill>
              </a:rPr>
              <a:t>proof-of-concepts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are in </a:t>
            </a:r>
            <a:r>
              <a:rPr lang="en-US" sz="1600" dirty="0">
                <a:solidFill>
                  <a:schemeClr val="tx1"/>
                </a:solidFill>
              </a:rPr>
              <a:t>execution</a:t>
            </a:r>
          </a:p>
          <a:p>
            <a:pPr marL="269875" indent="-1588">
              <a:spcBef>
                <a:spcPts val="800"/>
              </a:spcBef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Based on Intel-Xeon PRIMERGY </a:t>
            </a:r>
            <a:r>
              <a:rPr lang="en-US" sz="1600" dirty="0" smtClean="0">
                <a:solidFill>
                  <a:schemeClr val="tx1"/>
                </a:solidFill>
              </a:rPr>
              <a:t>servers </a:t>
            </a:r>
            <a:r>
              <a:rPr lang="en-US" sz="1600" dirty="0">
                <a:solidFill>
                  <a:schemeClr val="tx1"/>
                </a:solidFill>
              </a:rPr>
              <a:t>and Ceph Open Source software</a:t>
            </a:r>
          </a:p>
          <a:p>
            <a:pPr marL="269875" indent="-1588">
              <a:spcBef>
                <a:spcPts val="800"/>
              </a:spcBef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Truly unified: block, object and file access</a:t>
            </a:r>
          </a:p>
          <a:p>
            <a:pPr marL="269875" indent="-1588">
              <a:spcBef>
                <a:spcPts val="800"/>
              </a:spcBef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By offering a complete appliance with 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end-to-end </a:t>
            </a:r>
            <a:r>
              <a:rPr lang="en-US" sz="1600" dirty="0">
                <a:solidFill>
                  <a:schemeClr val="tx1"/>
                </a:solidFill>
              </a:rPr>
              <a:t>maintenance ETERNUS CD10000 makes Ceph enterprise </a:t>
            </a:r>
            <a:r>
              <a:rPr lang="en-US" sz="1600" dirty="0" smtClean="0">
                <a:solidFill>
                  <a:schemeClr val="tx1"/>
                </a:solidFill>
              </a:rPr>
              <a:t>ready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Gruppieren 10"/>
          <p:cNvGrpSpPr/>
          <p:nvPr/>
        </p:nvGrpSpPr>
        <p:grpSpPr bwMode="gray">
          <a:xfrm>
            <a:off x="323380" y="1167622"/>
            <a:ext cx="252000" cy="252000"/>
            <a:chOff x="503548" y="5502039"/>
            <a:chExt cx="360040" cy="360040"/>
          </a:xfrm>
        </p:grpSpPr>
        <p:sp>
          <p:nvSpPr>
            <p:cNvPr id="20" name="Ellipse 19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3" name="Bogen 22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4" name="Bogen 23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26" name="Gruppieren 10"/>
          <p:cNvGrpSpPr/>
          <p:nvPr/>
        </p:nvGrpSpPr>
        <p:grpSpPr bwMode="gray">
          <a:xfrm>
            <a:off x="323410" y="1995714"/>
            <a:ext cx="252000" cy="252000"/>
            <a:chOff x="503548" y="5502039"/>
            <a:chExt cx="360040" cy="360040"/>
          </a:xfrm>
        </p:grpSpPr>
        <p:sp>
          <p:nvSpPr>
            <p:cNvPr id="27" name="Ellipse 26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Bogen 27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" name="Bogen 28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30" name="Gruppieren 10"/>
          <p:cNvGrpSpPr/>
          <p:nvPr/>
        </p:nvGrpSpPr>
        <p:grpSpPr bwMode="gray">
          <a:xfrm>
            <a:off x="323440" y="2967822"/>
            <a:ext cx="252000" cy="252000"/>
            <a:chOff x="503548" y="5502039"/>
            <a:chExt cx="360040" cy="360040"/>
          </a:xfrm>
        </p:grpSpPr>
        <p:sp>
          <p:nvSpPr>
            <p:cNvPr id="31" name="Ellipse 30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Bogen 31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3" name="Bogen 32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34" name="Gruppieren 10"/>
          <p:cNvGrpSpPr/>
          <p:nvPr/>
        </p:nvGrpSpPr>
        <p:grpSpPr bwMode="gray">
          <a:xfrm>
            <a:off x="323440" y="2355726"/>
            <a:ext cx="252000" cy="252000"/>
            <a:chOff x="503548" y="5502039"/>
            <a:chExt cx="360040" cy="360040"/>
          </a:xfrm>
        </p:grpSpPr>
        <p:sp>
          <p:nvSpPr>
            <p:cNvPr id="35" name="Ellipse 34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Bogen 35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" name="Bogen 36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38" name="Gruppieren 10"/>
          <p:cNvGrpSpPr/>
          <p:nvPr/>
        </p:nvGrpSpPr>
        <p:grpSpPr bwMode="gray">
          <a:xfrm>
            <a:off x="323440" y="3507854"/>
            <a:ext cx="252000" cy="252000"/>
            <a:chOff x="503548" y="5502039"/>
            <a:chExt cx="360040" cy="360040"/>
          </a:xfrm>
        </p:grpSpPr>
        <p:sp>
          <p:nvSpPr>
            <p:cNvPr id="39" name="Ellipse 38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0" name="Bogen 39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1" name="Bogen 40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42" name="Gruppieren 10"/>
          <p:cNvGrpSpPr/>
          <p:nvPr/>
        </p:nvGrpSpPr>
        <p:grpSpPr bwMode="gray">
          <a:xfrm>
            <a:off x="323440" y="3867894"/>
            <a:ext cx="252000" cy="252000"/>
            <a:chOff x="503548" y="5502039"/>
            <a:chExt cx="360040" cy="360040"/>
          </a:xfrm>
        </p:grpSpPr>
        <p:sp>
          <p:nvSpPr>
            <p:cNvPr id="43" name="Ellipse 42"/>
            <p:cNvSpPr/>
            <p:nvPr/>
          </p:nvSpPr>
          <p:spPr bwMode="gray">
            <a:xfrm>
              <a:off x="575444" y="5573625"/>
              <a:ext cx="218304" cy="2183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buClr>
                  <a:schemeClr val="accent2"/>
                </a:buClr>
              </a:pPr>
              <a:r>
                <a:rPr lang="en-US" sz="900" b="1" dirty="0" smtClean="0">
                  <a:solidFill>
                    <a:schemeClr val="bg1"/>
                  </a:solidFill>
                  <a:sym typeface="Wingdings 3"/>
                </a:rPr>
                <a:t></a:t>
              </a:r>
              <a:endParaRPr lang="en-US" sz="9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4" name="Bogen 43"/>
            <p:cNvSpPr/>
            <p:nvPr/>
          </p:nvSpPr>
          <p:spPr bwMode="gray">
            <a:xfrm flipH="1">
              <a:off x="539552" y="5538043"/>
              <a:ext cx="288032" cy="288032"/>
            </a:xfrm>
            <a:prstGeom prst="arc">
              <a:avLst>
                <a:gd name="adj1" fmla="val 12218654"/>
                <a:gd name="adj2" fmla="val 10410118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45" name="Bogen 44"/>
            <p:cNvSpPr/>
            <p:nvPr/>
          </p:nvSpPr>
          <p:spPr bwMode="gray">
            <a:xfrm rot="14984501">
              <a:off x="503548" y="5502039"/>
              <a:ext cx="360040" cy="360040"/>
            </a:xfrm>
            <a:prstGeom prst="arc">
              <a:avLst>
                <a:gd name="adj1" fmla="val 6966319"/>
                <a:gd name="adj2" fmla="val 6153321"/>
              </a:avLst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15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46" name="Abgerundetes Rechteck 45"/>
          <p:cNvSpPr/>
          <p:nvPr>
            <p:custDataLst>
              <p:tags r:id="rId5"/>
            </p:custDataLst>
          </p:nvPr>
        </p:nvSpPr>
        <p:spPr bwMode="gray">
          <a:xfrm>
            <a:off x="5076480" y="1671710"/>
            <a:ext cx="3816000" cy="540000"/>
          </a:xfrm>
          <a:prstGeom prst="roundRect">
            <a:avLst>
              <a:gd name="adj" fmla="val 23519"/>
            </a:avLst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400" dirty="0" smtClean="0">
                <a:solidFill>
                  <a:schemeClr val="tx1"/>
                </a:solidFill>
              </a:rPr>
              <a:t>OpenStack Storage System Software Ceph</a:t>
            </a:r>
          </a:p>
        </p:txBody>
      </p:sp>
      <p:sp>
        <p:nvSpPr>
          <p:cNvPr id="47" name="Abgerundetes Rechteck 46"/>
          <p:cNvSpPr/>
          <p:nvPr>
            <p:custDataLst>
              <p:tags r:id="rId6"/>
            </p:custDataLst>
          </p:nvPr>
        </p:nvSpPr>
        <p:spPr bwMode="gray">
          <a:xfrm>
            <a:off x="5076480" y="3579922"/>
            <a:ext cx="3816000" cy="540000"/>
          </a:xfrm>
          <a:prstGeom prst="roundRect">
            <a:avLst>
              <a:gd name="adj" fmla="val 23519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400" dirty="0" smtClean="0">
                <a:solidFill>
                  <a:schemeClr val="bg1"/>
                </a:solidFill>
              </a:rPr>
              <a:t>Fujitsu Maintenance Services</a:t>
            </a:r>
          </a:p>
        </p:txBody>
      </p:sp>
      <p:sp>
        <p:nvSpPr>
          <p:cNvPr id="48" name="Abgerundetes Rechteck 47"/>
          <p:cNvSpPr/>
          <p:nvPr>
            <p:custDataLst>
              <p:tags r:id="rId7"/>
            </p:custDataLst>
          </p:nvPr>
        </p:nvSpPr>
        <p:spPr bwMode="gray">
          <a:xfrm>
            <a:off x="5076480" y="4191990"/>
            <a:ext cx="3816000" cy="540000"/>
          </a:xfrm>
          <a:prstGeom prst="roundRect">
            <a:avLst>
              <a:gd name="adj" fmla="val 23519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400" dirty="0" smtClean="0">
                <a:solidFill>
                  <a:schemeClr val="bg1"/>
                </a:solidFill>
              </a:rPr>
              <a:t>Fujitsu Professional Services</a:t>
            </a:r>
          </a:p>
        </p:txBody>
      </p:sp>
      <p:sp>
        <p:nvSpPr>
          <p:cNvPr id="50" name="Abgerundetes Rechteck 49"/>
          <p:cNvSpPr/>
          <p:nvPr>
            <p:custDataLst>
              <p:tags r:id="rId8"/>
            </p:custDataLst>
          </p:nvPr>
        </p:nvSpPr>
        <p:spPr bwMode="gray">
          <a:xfrm>
            <a:off x="5076480" y="1054232"/>
            <a:ext cx="3816000" cy="540000"/>
          </a:xfrm>
          <a:prstGeom prst="roundRect">
            <a:avLst>
              <a:gd name="adj" fmla="val 23519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400" dirty="0" smtClean="0">
                <a:solidFill>
                  <a:schemeClr val="bg1"/>
                </a:solidFill>
              </a:rPr>
              <a:t>Fujitsu add-on management functions</a:t>
            </a:r>
          </a:p>
        </p:txBody>
      </p:sp>
      <p:grpSp>
        <p:nvGrpSpPr>
          <p:cNvPr id="52" name="Gruppieren 51"/>
          <p:cNvGrpSpPr>
            <a:grpSpLocks noChangeAspect="1"/>
          </p:cNvGrpSpPr>
          <p:nvPr/>
        </p:nvGrpSpPr>
        <p:grpSpPr bwMode="gray">
          <a:xfrm>
            <a:off x="5218711" y="2859834"/>
            <a:ext cx="685861" cy="468000"/>
            <a:chOff x="7859135" y="3373440"/>
            <a:chExt cx="674687" cy="460375"/>
          </a:xfrm>
          <a:solidFill>
            <a:schemeClr val="accent1"/>
          </a:solidFill>
        </p:grpSpPr>
        <p:sp>
          <p:nvSpPr>
            <p:cNvPr id="53" name="Freeform 12"/>
            <p:cNvSpPr>
              <a:spLocks noEditPoints="1"/>
            </p:cNvSpPr>
            <p:nvPr/>
          </p:nvSpPr>
          <p:spPr bwMode="gray">
            <a:xfrm flipV="1">
              <a:off x="7859135" y="3373440"/>
              <a:ext cx="674687" cy="460375"/>
            </a:xfrm>
            <a:custGeom>
              <a:avLst/>
              <a:gdLst/>
              <a:ahLst/>
              <a:cxnLst>
                <a:cxn ang="0">
                  <a:pos x="37" y="2363"/>
                </a:cxn>
                <a:cxn ang="0">
                  <a:pos x="223" y="2402"/>
                </a:cxn>
                <a:cxn ang="0">
                  <a:pos x="3399" y="2399"/>
                </a:cxn>
                <a:cxn ang="0">
                  <a:pos x="3521" y="2244"/>
                </a:cxn>
                <a:cxn ang="0">
                  <a:pos x="3522" y="232"/>
                </a:cxn>
                <a:cxn ang="0">
                  <a:pos x="3484" y="44"/>
                </a:cxn>
                <a:cxn ang="0">
                  <a:pos x="3296" y="13"/>
                </a:cxn>
                <a:cxn ang="0">
                  <a:pos x="578" y="14"/>
                </a:cxn>
                <a:cxn ang="0">
                  <a:pos x="32" y="39"/>
                </a:cxn>
                <a:cxn ang="0">
                  <a:pos x="11" y="621"/>
                </a:cxn>
                <a:cxn ang="0">
                  <a:pos x="10" y="2139"/>
                </a:cxn>
                <a:cxn ang="0">
                  <a:pos x="37" y="2363"/>
                </a:cxn>
                <a:cxn ang="0">
                  <a:pos x="142" y="2275"/>
                </a:cxn>
                <a:cxn ang="0">
                  <a:pos x="146" y="137"/>
                </a:cxn>
                <a:cxn ang="0">
                  <a:pos x="3391" y="139"/>
                </a:cxn>
                <a:cxn ang="0">
                  <a:pos x="3392" y="2274"/>
                </a:cxn>
                <a:cxn ang="0">
                  <a:pos x="142" y="2275"/>
                </a:cxn>
              </a:cxnLst>
              <a:rect l="0" t="0" r="r" b="b"/>
              <a:pathLst>
                <a:path w="3530" h="2410">
                  <a:moveTo>
                    <a:pt x="37" y="2363"/>
                  </a:moveTo>
                  <a:cubicBezTo>
                    <a:pt x="89" y="2408"/>
                    <a:pt x="160" y="2399"/>
                    <a:pt x="223" y="2402"/>
                  </a:cubicBezTo>
                  <a:cubicBezTo>
                    <a:pt x="1282" y="2398"/>
                    <a:pt x="2340" y="2405"/>
                    <a:pt x="3399" y="2399"/>
                  </a:cubicBezTo>
                  <a:cubicBezTo>
                    <a:pt x="3488" y="2410"/>
                    <a:pt x="3530" y="2320"/>
                    <a:pt x="3521" y="2244"/>
                  </a:cubicBezTo>
                  <a:cubicBezTo>
                    <a:pt x="3522" y="1573"/>
                    <a:pt x="3519" y="903"/>
                    <a:pt x="3522" y="232"/>
                  </a:cubicBezTo>
                  <a:cubicBezTo>
                    <a:pt x="3519" y="168"/>
                    <a:pt x="3527" y="98"/>
                    <a:pt x="3484" y="44"/>
                  </a:cubicBezTo>
                  <a:cubicBezTo>
                    <a:pt x="3427" y="12"/>
                    <a:pt x="3359" y="16"/>
                    <a:pt x="3296" y="13"/>
                  </a:cubicBezTo>
                  <a:cubicBezTo>
                    <a:pt x="2390" y="16"/>
                    <a:pt x="1484" y="14"/>
                    <a:pt x="578" y="14"/>
                  </a:cubicBezTo>
                  <a:cubicBezTo>
                    <a:pt x="395" y="17"/>
                    <a:pt x="211" y="0"/>
                    <a:pt x="32" y="39"/>
                  </a:cubicBezTo>
                  <a:cubicBezTo>
                    <a:pt x="0" y="232"/>
                    <a:pt x="12" y="427"/>
                    <a:pt x="11" y="621"/>
                  </a:cubicBezTo>
                  <a:cubicBezTo>
                    <a:pt x="10" y="1127"/>
                    <a:pt x="11" y="1633"/>
                    <a:pt x="10" y="2139"/>
                  </a:cubicBezTo>
                  <a:cubicBezTo>
                    <a:pt x="12" y="2214"/>
                    <a:pt x="9" y="2292"/>
                    <a:pt x="37" y="2363"/>
                  </a:cubicBezTo>
                  <a:moveTo>
                    <a:pt x="142" y="2275"/>
                  </a:moveTo>
                  <a:cubicBezTo>
                    <a:pt x="139" y="1562"/>
                    <a:pt x="131" y="850"/>
                    <a:pt x="146" y="137"/>
                  </a:cubicBezTo>
                  <a:cubicBezTo>
                    <a:pt x="1228" y="141"/>
                    <a:pt x="2309" y="139"/>
                    <a:pt x="3391" y="139"/>
                  </a:cubicBezTo>
                  <a:cubicBezTo>
                    <a:pt x="3394" y="850"/>
                    <a:pt x="3392" y="1562"/>
                    <a:pt x="3392" y="2274"/>
                  </a:cubicBezTo>
                  <a:cubicBezTo>
                    <a:pt x="2309" y="2276"/>
                    <a:pt x="1226" y="2274"/>
                    <a:pt x="142" y="227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gray">
            <a:xfrm flipV="1">
              <a:off x="7903585" y="3419477"/>
              <a:ext cx="133350" cy="368300"/>
            </a:xfrm>
            <a:custGeom>
              <a:avLst/>
              <a:gdLst/>
              <a:ahLst/>
              <a:cxnLst>
                <a:cxn ang="0">
                  <a:pos x="9" y="1917"/>
                </a:cxn>
                <a:cxn ang="0">
                  <a:pos x="684" y="1919"/>
                </a:cxn>
                <a:cxn ang="0">
                  <a:pos x="681" y="10"/>
                </a:cxn>
                <a:cxn ang="0">
                  <a:pos x="11" y="11"/>
                </a:cxn>
                <a:cxn ang="0">
                  <a:pos x="9" y="1917"/>
                </a:cxn>
                <a:cxn ang="0">
                  <a:pos x="114" y="1812"/>
                </a:cxn>
                <a:cxn ang="0">
                  <a:pos x="117" y="1595"/>
                </a:cxn>
                <a:cxn ang="0">
                  <a:pos x="562" y="1592"/>
                </a:cxn>
                <a:cxn ang="0">
                  <a:pos x="563" y="1815"/>
                </a:cxn>
                <a:cxn ang="0">
                  <a:pos x="114" y="1812"/>
                </a:cxn>
                <a:cxn ang="0">
                  <a:pos x="121" y="1471"/>
                </a:cxn>
                <a:cxn ang="0">
                  <a:pos x="121" y="1365"/>
                </a:cxn>
                <a:cxn ang="0">
                  <a:pos x="564" y="1364"/>
                </a:cxn>
                <a:cxn ang="0">
                  <a:pos x="565" y="1471"/>
                </a:cxn>
                <a:cxn ang="0">
                  <a:pos x="121" y="1471"/>
                </a:cxn>
              </a:cxnLst>
              <a:rect l="0" t="0" r="r" b="b"/>
              <a:pathLst>
                <a:path w="693" h="1929">
                  <a:moveTo>
                    <a:pt x="9" y="1917"/>
                  </a:moveTo>
                  <a:cubicBezTo>
                    <a:pt x="234" y="1929"/>
                    <a:pt x="459" y="1927"/>
                    <a:pt x="684" y="1919"/>
                  </a:cubicBezTo>
                  <a:cubicBezTo>
                    <a:pt x="688" y="1282"/>
                    <a:pt x="693" y="646"/>
                    <a:pt x="681" y="10"/>
                  </a:cubicBezTo>
                  <a:cubicBezTo>
                    <a:pt x="458" y="2"/>
                    <a:pt x="234" y="0"/>
                    <a:pt x="11" y="11"/>
                  </a:cubicBezTo>
                  <a:cubicBezTo>
                    <a:pt x="0" y="646"/>
                    <a:pt x="5" y="1282"/>
                    <a:pt x="9" y="1917"/>
                  </a:cubicBezTo>
                  <a:moveTo>
                    <a:pt x="114" y="1812"/>
                  </a:moveTo>
                  <a:cubicBezTo>
                    <a:pt x="116" y="1740"/>
                    <a:pt x="117" y="1668"/>
                    <a:pt x="117" y="1595"/>
                  </a:cubicBezTo>
                  <a:cubicBezTo>
                    <a:pt x="266" y="1592"/>
                    <a:pt x="414" y="1593"/>
                    <a:pt x="562" y="1592"/>
                  </a:cubicBezTo>
                  <a:cubicBezTo>
                    <a:pt x="564" y="1666"/>
                    <a:pt x="564" y="1740"/>
                    <a:pt x="563" y="1815"/>
                  </a:cubicBezTo>
                  <a:cubicBezTo>
                    <a:pt x="413" y="1814"/>
                    <a:pt x="264" y="1815"/>
                    <a:pt x="114" y="1812"/>
                  </a:cubicBezTo>
                  <a:moveTo>
                    <a:pt x="121" y="1471"/>
                  </a:moveTo>
                  <a:cubicBezTo>
                    <a:pt x="121" y="1445"/>
                    <a:pt x="121" y="1391"/>
                    <a:pt x="121" y="1365"/>
                  </a:cubicBezTo>
                  <a:cubicBezTo>
                    <a:pt x="269" y="1361"/>
                    <a:pt x="416" y="1361"/>
                    <a:pt x="564" y="1364"/>
                  </a:cubicBezTo>
                  <a:cubicBezTo>
                    <a:pt x="564" y="1391"/>
                    <a:pt x="564" y="1444"/>
                    <a:pt x="565" y="1471"/>
                  </a:cubicBezTo>
                  <a:cubicBezTo>
                    <a:pt x="417" y="1471"/>
                    <a:pt x="269" y="1471"/>
                    <a:pt x="121" y="147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gray">
            <a:xfrm flipV="1">
              <a:off x="8052810" y="3419477"/>
              <a:ext cx="136525" cy="368300"/>
            </a:xfrm>
            <a:custGeom>
              <a:avLst/>
              <a:gdLst/>
              <a:ahLst/>
              <a:cxnLst>
                <a:cxn ang="0">
                  <a:pos x="24" y="1917"/>
                </a:cxn>
                <a:cxn ang="0">
                  <a:pos x="694" y="1917"/>
                </a:cxn>
                <a:cxn ang="0">
                  <a:pos x="704" y="554"/>
                </a:cxn>
                <a:cxn ang="0">
                  <a:pos x="691" y="4"/>
                </a:cxn>
                <a:cxn ang="0">
                  <a:pos x="27" y="4"/>
                </a:cxn>
                <a:cxn ang="0">
                  <a:pos x="15" y="1224"/>
                </a:cxn>
                <a:cxn ang="0">
                  <a:pos x="24" y="1917"/>
                </a:cxn>
                <a:cxn ang="0">
                  <a:pos x="133" y="1811"/>
                </a:cxn>
                <a:cxn ang="0">
                  <a:pos x="134" y="1589"/>
                </a:cxn>
                <a:cxn ang="0">
                  <a:pos x="579" y="1589"/>
                </a:cxn>
                <a:cxn ang="0">
                  <a:pos x="579" y="1811"/>
                </a:cxn>
                <a:cxn ang="0">
                  <a:pos x="133" y="1811"/>
                </a:cxn>
                <a:cxn ang="0">
                  <a:pos x="132" y="1466"/>
                </a:cxn>
                <a:cxn ang="0">
                  <a:pos x="135" y="1364"/>
                </a:cxn>
                <a:cxn ang="0">
                  <a:pos x="580" y="1368"/>
                </a:cxn>
                <a:cxn ang="0">
                  <a:pos x="581" y="1465"/>
                </a:cxn>
                <a:cxn ang="0">
                  <a:pos x="132" y="1466"/>
                </a:cxn>
              </a:cxnLst>
              <a:rect l="0" t="0" r="r" b="b"/>
              <a:pathLst>
                <a:path w="717" h="1923">
                  <a:moveTo>
                    <a:pt x="24" y="1917"/>
                  </a:moveTo>
                  <a:cubicBezTo>
                    <a:pt x="247" y="1923"/>
                    <a:pt x="471" y="1923"/>
                    <a:pt x="694" y="1917"/>
                  </a:cubicBezTo>
                  <a:cubicBezTo>
                    <a:pt x="717" y="1463"/>
                    <a:pt x="698" y="1008"/>
                    <a:pt x="704" y="554"/>
                  </a:cubicBezTo>
                  <a:cubicBezTo>
                    <a:pt x="703" y="370"/>
                    <a:pt x="713" y="187"/>
                    <a:pt x="691" y="4"/>
                  </a:cubicBezTo>
                  <a:cubicBezTo>
                    <a:pt x="470" y="0"/>
                    <a:pt x="248" y="0"/>
                    <a:pt x="27" y="4"/>
                  </a:cubicBezTo>
                  <a:cubicBezTo>
                    <a:pt x="0" y="410"/>
                    <a:pt x="22" y="817"/>
                    <a:pt x="15" y="1224"/>
                  </a:cubicBezTo>
                  <a:cubicBezTo>
                    <a:pt x="18" y="1455"/>
                    <a:pt x="6" y="1687"/>
                    <a:pt x="24" y="1917"/>
                  </a:cubicBezTo>
                  <a:moveTo>
                    <a:pt x="133" y="1811"/>
                  </a:moveTo>
                  <a:cubicBezTo>
                    <a:pt x="133" y="1737"/>
                    <a:pt x="133" y="1663"/>
                    <a:pt x="134" y="1589"/>
                  </a:cubicBezTo>
                  <a:cubicBezTo>
                    <a:pt x="282" y="1590"/>
                    <a:pt x="430" y="1590"/>
                    <a:pt x="579" y="1589"/>
                  </a:cubicBezTo>
                  <a:cubicBezTo>
                    <a:pt x="579" y="1663"/>
                    <a:pt x="579" y="1737"/>
                    <a:pt x="579" y="1811"/>
                  </a:cubicBezTo>
                  <a:cubicBezTo>
                    <a:pt x="430" y="1811"/>
                    <a:pt x="282" y="1811"/>
                    <a:pt x="133" y="1811"/>
                  </a:cubicBezTo>
                  <a:moveTo>
                    <a:pt x="132" y="1466"/>
                  </a:moveTo>
                  <a:cubicBezTo>
                    <a:pt x="133" y="1441"/>
                    <a:pt x="134" y="1390"/>
                    <a:pt x="135" y="1364"/>
                  </a:cubicBezTo>
                  <a:cubicBezTo>
                    <a:pt x="283" y="1357"/>
                    <a:pt x="432" y="1356"/>
                    <a:pt x="580" y="1368"/>
                  </a:cubicBezTo>
                  <a:cubicBezTo>
                    <a:pt x="580" y="1392"/>
                    <a:pt x="581" y="1441"/>
                    <a:pt x="581" y="1465"/>
                  </a:cubicBezTo>
                  <a:cubicBezTo>
                    <a:pt x="432" y="1469"/>
                    <a:pt x="282" y="1468"/>
                    <a:pt x="132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gray">
            <a:xfrm flipV="1">
              <a:off x="8205210" y="3419477"/>
              <a:ext cx="133350" cy="368300"/>
            </a:xfrm>
            <a:custGeom>
              <a:avLst/>
              <a:gdLst/>
              <a:ahLst/>
              <a:cxnLst>
                <a:cxn ang="0">
                  <a:pos x="16" y="1919"/>
                </a:cxn>
                <a:cxn ang="0">
                  <a:pos x="691" y="1916"/>
                </a:cxn>
                <a:cxn ang="0">
                  <a:pos x="688" y="11"/>
                </a:cxn>
                <a:cxn ang="0">
                  <a:pos x="18" y="10"/>
                </a:cxn>
                <a:cxn ang="0">
                  <a:pos x="9" y="662"/>
                </a:cxn>
                <a:cxn ang="0">
                  <a:pos x="16" y="1919"/>
                </a:cxn>
                <a:cxn ang="0">
                  <a:pos x="122" y="1813"/>
                </a:cxn>
                <a:cxn ang="0">
                  <a:pos x="122" y="1594"/>
                </a:cxn>
                <a:cxn ang="0">
                  <a:pos x="570" y="1593"/>
                </a:cxn>
                <a:cxn ang="0">
                  <a:pos x="570" y="1814"/>
                </a:cxn>
                <a:cxn ang="0">
                  <a:pos x="122" y="1813"/>
                </a:cxn>
                <a:cxn ang="0">
                  <a:pos x="119" y="1467"/>
                </a:cxn>
                <a:cxn ang="0">
                  <a:pos x="120" y="1373"/>
                </a:cxn>
                <a:cxn ang="0">
                  <a:pos x="571" y="1366"/>
                </a:cxn>
                <a:cxn ang="0">
                  <a:pos x="571" y="1469"/>
                </a:cxn>
                <a:cxn ang="0">
                  <a:pos x="119" y="1467"/>
                </a:cxn>
              </a:cxnLst>
              <a:rect l="0" t="0" r="r" b="b"/>
              <a:pathLst>
                <a:path w="700" h="1930">
                  <a:moveTo>
                    <a:pt x="16" y="1919"/>
                  </a:moveTo>
                  <a:cubicBezTo>
                    <a:pt x="241" y="1927"/>
                    <a:pt x="466" y="1930"/>
                    <a:pt x="691" y="1916"/>
                  </a:cubicBezTo>
                  <a:cubicBezTo>
                    <a:pt x="696" y="1281"/>
                    <a:pt x="700" y="646"/>
                    <a:pt x="688" y="11"/>
                  </a:cubicBezTo>
                  <a:cubicBezTo>
                    <a:pt x="465" y="0"/>
                    <a:pt x="242" y="2"/>
                    <a:pt x="18" y="10"/>
                  </a:cubicBezTo>
                  <a:cubicBezTo>
                    <a:pt x="1" y="227"/>
                    <a:pt x="12" y="445"/>
                    <a:pt x="9" y="662"/>
                  </a:cubicBezTo>
                  <a:cubicBezTo>
                    <a:pt x="13" y="1081"/>
                    <a:pt x="0" y="1500"/>
                    <a:pt x="16" y="1919"/>
                  </a:cubicBezTo>
                  <a:moveTo>
                    <a:pt x="122" y="1813"/>
                  </a:moveTo>
                  <a:cubicBezTo>
                    <a:pt x="122" y="1740"/>
                    <a:pt x="122" y="1667"/>
                    <a:pt x="122" y="1594"/>
                  </a:cubicBezTo>
                  <a:cubicBezTo>
                    <a:pt x="271" y="1593"/>
                    <a:pt x="420" y="1593"/>
                    <a:pt x="570" y="1593"/>
                  </a:cubicBezTo>
                  <a:cubicBezTo>
                    <a:pt x="571" y="1666"/>
                    <a:pt x="571" y="1740"/>
                    <a:pt x="570" y="1814"/>
                  </a:cubicBezTo>
                  <a:cubicBezTo>
                    <a:pt x="420" y="1814"/>
                    <a:pt x="271" y="1814"/>
                    <a:pt x="122" y="1813"/>
                  </a:cubicBezTo>
                  <a:moveTo>
                    <a:pt x="119" y="1467"/>
                  </a:moveTo>
                  <a:cubicBezTo>
                    <a:pt x="119" y="1444"/>
                    <a:pt x="120" y="1397"/>
                    <a:pt x="120" y="1373"/>
                  </a:cubicBezTo>
                  <a:cubicBezTo>
                    <a:pt x="270" y="1359"/>
                    <a:pt x="421" y="1360"/>
                    <a:pt x="571" y="1366"/>
                  </a:cubicBezTo>
                  <a:cubicBezTo>
                    <a:pt x="571" y="1392"/>
                    <a:pt x="571" y="1444"/>
                    <a:pt x="571" y="1469"/>
                  </a:cubicBezTo>
                  <a:cubicBezTo>
                    <a:pt x="420" y="1472"/>
                    <a:pt x="269" y="1472"/>
                    <a:pt x="119" y="14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gray">
            <a:xfrm flipV="1">
              <a:off x="8356023" y="3419477"/>
              <a:ext cx="136525" cy="368300"/>
            </a:xfrm>
            <a:custGeom>
              <a:avLst/>
              <a:gdLst/>
              <a:ahLst/>
              <a:cxnLst>
                <a:cxn ang="0">
                  <a:pos x="23" y="1918"/>
                </a:cxn>
                <a:cxn ang="0">
                  <a:pos x="689" y="1918"/>
                </a:cxn>
                <a:cxn ang="0">
                  <a:pos x="700" y="800"/>
                </a:cxn>
                <a:cxn ang="0">
                  <a:pos x="685" y="4"/>
                </a:cxn>
                <a:cxn ang="0">
                  <a:pos x="25" y="4"/>
                </a:cxn>
                <a:cxn ang="0">
                  <a:pos x="14" y="1400"/>
                </a:cxn>
                <a:cxn ang="0">
                  <a:pos x="23" y="1918"/>
                </a:cxn>
                <a:cxn ang="0">
                  <a:pos x="128" y="1811"/>
                </a:cxn>
                <a:cxn ang="0">
                  <a:pos x="128" y="1589"/>
                </a:cxn>
                <a:cxn ang="0">
                  <a:pos x="579" y="1590"/>
                </a:cxn>
                <a:cxn ang="0">
                  <a:pos x="579" y="1810"/>
                </a:cxn>
                <a:cxn ang="0">
                  <a:pos x="128" y="1811"/>
                </a:cxn>
                <a:cxn ang="0">
                  <a:pos x="127" y="1466"/>
                </a:cxn>
                <a:cxn ang="0">
                  <a:pos x="127" y="1364"/>
                </a:cxn>
                <a:cxn ang="0">
                  <a:pos x="580" y="1370"/>
                </a:cxn>
                <a:cxn ang="0">
                  <a:pos x="581" y="1464"/>
                </a:cxn>
                <a:cxn ang="0">
                  <a:pos x="127" y="1466"/>
                </a:cxn>
              </a:cxnLst>
              <a:rect l="0" t="0" r="r" b="b"/>
              <a:pathLst>
                <a:path w="716" h="1923">
                  <a:moveTo>
                    <a:pt x="23" y="1918"/>
                  </a:moveTo>
                  <a:cubicBezTo>
                    <a:pt x="245" y="1923"/>
                    <a:pt x="467" y="1923"/>
                    <a:pt x="689" y="1918"/>
                  </a:cubicBezTo>
                  <a:cubicBezTo>
                    <a:pt x="713" y="1546"/>
                    <a:pt x="695" y="1173"/>
                    <a:pt x="700" y="800"/>
                  </a:cubicBezTo>
                  <a:cubicBezTo>
                    <a:pt x="694" y="535"/>
                    <a:pt x="716" y="268"/>
                    <a:pt x="685" y="4"/>
                  </a:cubicBezTo>
                  <a:cubicBezTo>
                    <a:pt x="465" y="0"/>
                    <a:pt x="245" y="0"/>
                    <a:pt x="25" y="4"/>
                  </a:cubicBezTo>
                  <a:cubicBezTo>
                    <a:pt x="0" y="469"/>
                    <a:pt x="21" y="935"/>
                    <a:pt x="14" y="1400"/>
                  </a:cubicBezTo>
                  <a:cubicBezTo>
                    <a:pt x="14" y="1573"/>
                    <a:pt x="8" y="1746"/>
                    <a:pt x="23" y="1918"/>
                  </a:cubicBezTo>
                  <a:moveTo>
                    <a:pt x="128" y="1811"/>
                  </a:moveTo>
                  <a:cubicBezTo>
                    <a:pt x="126" y="1737"/>
                    <a:pt x="127" y="1663"/>
                    <a:pt x="128" y="1589"/>
                  </a:cubicBezTo>
                  <a:cubicBezTo>
                    <a:pt x="278" y="1590"/>
                    <a:pt x="428" y="1590"/>
                    <a:pt x="579" y="1590"/>
                  </a:cubicBezTo>
                  <a:cubicBezTo>
                    <a:pt x="578" y="1664"/>
                    <a:pt x="578" y="1737"/>
                    <a:pt x="579" y="1810"/>
                  </a:cubicBezTo>
                  <a:cubicBezTo>
                    <a:pt x="428" y="1811"/>
                    <a:pt x="278" y="1811"/>
                    <a:pt x="128" y="1811"/>
                  </a:cubicBezTo>
                  <a:moveTo>
                    <a:pt x="127" y="1466"/>
                  </a:moveTo>
                  <a:cubicBezTo>
                    <a:pt x="127" y="1441"/>
                    <a:pt x="127" y="1389"/>
                    <a:pt x="127" y="1364"/>
                  </a:cubicBezTo>
                  <a:cubicBezTo>
                    <a:pt x="278" y="1357"/>
                    <a:pt x="429" y="1356"/>
                    <a:pt x="580" y="1370"/>
                  </a:cubicBezTo>
                  <a:cubicBezTo>
                    <a:pt x="580" y="1393"/>
                    <a:pt x="581" y="1441"/>
                    <a:pt x="581" y="1464"/>
                  </a:cubicBezTo>
                  <a:cubicBezTo>
                    <a:pt x="430" y="1469"/>
                    <a:pt x="278" y="1469"/>
                    <a:pt x="127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8" name="Gruppieren 57"/>
          <p:cNvGrpSpPr>
            <a:grpSpLocks noChangeAspect="1"/>
          </p:cNvGrpSpPr>
          <p:nvPr/>
        </p:nvGrpSpPr>
        <p:grpSpPr bwMode="gray">
          <a:xfrm>
            <a:off x="5974371" y="2859834"/>
            <a:ext cx="685861" cy="468000"/>
            <a:chOff x="7859135" y="3373440"/>
            <a:chExt cx="674687" cy="460375"/>
          </a:xfrm>
          <a:solidFill>
            <a:schemeClr val="accent1"/>
          </a:solidFill>
        </p:grpSpPr>
        <p:sp>
          <p:nvSpPr>
            <p:cNvPr id="59" name="Freeform 12"/>
            <p:cNvSpPr>
              <a:spLocks noEditPoints="1"/>
            </p:cNvSpPr>
            <p:nvPr/>
          </p:nvSpPr>
          <p:spPr bwMode="gray">
            <a:xfrm flipV="1">
              <a:off x="7859135" y="3373440"/>
              <a:ext cx="674687" cy="460375"/>
            </a:xfrm>
            <a:custGeom>
              <a:avLst/>
              <a:gdLst/>
              <a:ahLst/>
              <a:cxnLst>
                <a:cxn ang="0">
                  <a:pos x="37" y="2363"/>
                </a:cxn>
                <a:cxn ang="0">
                  <a:pos x="223" y="2402"/>
                </a:cxn>
                <a:cxn ang="0">
                  <a:pos x="3399" y="2399"/>
                </a:cxn>
                <a:cxn ang="0">
                  <a:pos x="3521" y="2244"/>
                </a:cxn>
                <a:cxn ang="0">
                  <a:pos x="3522" y="232"/>
                </a:cxn>
                <a:cxn ang="0">
                  <a:pos x="3484" y="44"/>
                </a:cxn>
                <a:cxn ang="0">
                  <a:pos x="3296" y="13"/>
                </a:cxn>
                <a:cxn ang="0">
                  <a:pos x="578" y="14"/>
                </a:cxn>
                <a:cxn ang="0">
                  <a:pos x="32" y="39"/>
                </a:cxn>
                <a:cxn ang="0">
                  <a:pos x="11" y="621"/>
                </a:cxn>
                <a:cxn ang="0">
                  <a:pos x="10" y="2139"/>
                </a:cxn>
                <a:cxn ang="0">
                  <a:pos x="37" y="2363"/>
                </a:cxn>
                <a:cxn ang="0">
                  <a:pos x="142" y="2275"/>
                </a:cxn>
                <a:cxn ang="0">
                  <a:pos x="146" y="137"/>
                </a:cxn>
                <a:cxn ang="0">
                  <a:pos x="3391" y="139"/>
                </a:cxn>
                <a:cxn ang="0">
                  <a:pos x="3392" y="2274"/>
                </a:cxn>
                <a:cxn ang="0">
                  <a:pos x="142" y="2275"/>
                </a:cxn>
              </a:cxnLst>
              <a:rect l="0" t="0" r="r" b="b"/>
              <a:pathLst>
                <a:path w="3530" h="2410">
                  <a:moveTo>
                    <a:pt x="37" y="2363"/>
                  </a:moveTo>
                  <a:cubicBezTo>
                    <a:pt x="89" y="2408"/>
                    <a:pt x="160" y="2399"/>
                    <a:pt x="223" y="2402"/>
                  </a:cubicBezTo>
                  <a:cubicBezTo>
                    <a:pt x="1282" y="2398"/>
                    <a:pt x="2340" y="2405"/>
                    <a:pt x="3399" y="2399"/>
                  </a:cubicBezTo>
                  <a:cubicBezTo>
                    <a:pt x="3488" y="2410"/>
                    <a:pt x="3530" y="2320"/>
                    <a:pt x="3521" y="2244"/>
                  </a:cubicBezTo>
                  <a:cubicBezTo>
                    <a:pt x="3522" y="1573"/>
                    <a:pt x="3519" y="903"/>
                    <a:pt x="3522" y="232"/>
                  </a:cubicBezTo>
                  <a:cubicBezTo>
                    <a:pt x="3519" y="168"/>
                    <a:pt x="3527" y="98"/>
                    <a:pt x="3484" y="44"/>
                  </a:cubicBezTo>
                  <a:cubicBezTo>
                    <a:pt x="3427" y="12"/>
                    <a:pt x="3359" y="16"/>
                    <a:pt x="3296" y="13"/>
                  </a:cubicBezTo>
                  <a:cubicBezTo>
                    <a:pt x="2390" y="16"/>
                    <a:pt x="1484" y="14"/>
                    <a:pt x="578" y="14"/>
                  </a:cubicBezTo>
                  <a:cubicBezTo>
                    <a:pt x="395" y="17"/>
                    <a:pt x="211" y="0"/>
                    <a:pt x="32" y="39"/>
                  </a:cubicBezTo>
                  <a:cubicBezTo>
                    <a:pt x="0" y="232"/>
                    <a:pt x="12" y="427"/>
                    <a:pt x="11" y="621"/>
                  </a:cubicBezTo>
                  <a:cubicBezTo>
                    <a:pt x="10" y="1127"/>
                    <a:pt x="11" y="1633"/>
                    <a:pt x="10" y="2139"/>
                  </a:cubicBezTo>
                  <a:cubicBezTo>
                    <a:pt x="12" y="2214"/>
                    <a:pt x="9" y="2292"/>
                    <a:pt x="37" y="2363"/>
                  </a:cubicBezTo>
                  <a:moveTo>
                    <a:pt x="142" y="2275"/>
                  </a:moveTo>
                  <a:cubicBezTo>
                    <a:pt x="139" y="1562"/>
                    <a:pt x="131" y="850"/>
                    <a:pt x="146" y="137"/>
                  </a:cubicBezTo>
                  <a:cubicBezTo>
                    <a:pt x="1228" y="141"/>
                    <a:pt x="2309" y="139"/>
                    <a:pt x="3391" y="139"/>
                  </a:cubicBezTo>
                  <a:cubicBezTo>
                    <a:pt x="3394" y="850"/>
                    <a:pt x="3392" y="1562"/>
                    <a:pt x="3392" y="2274"/>
                  </a:cubicBezTo>
                  <a:cubicBezTo>
                    <a:pt x="2309" y="2276"/>
                    <a:pt x="1226" y="2274"/>
                    <a:pt x="142" y="227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6"/>
            <p:cNvSpPr>
              <a:spLocks noEditPoints="1"/>
            </p:cNvSpPr>
            <p:nvPr/>
          </p:nvSpPr>
          <p:spPr bwMode="gray">
            <a:xfrm flipV="1">
              <a:off x="7903585" y="3419477"/>
              <a:ext cx="133350" cy="368300"/>
            </a:xfrm>
            <a:custGeom>
              <a:avLst/>
              <a:gdLst/>
              <a:ahLst/>
              <a:cxnLst>
                <a:cxn ang="0">
                  <a:pos x="9" y="1917"/>
                </a:cxn>
                <a:cxn ang="0">
                  <a:pos x="684" y="1919"/>
                </a:cxn>
                <a:cxn ang="0">
                  <a:pos x="681" y="10"/>
                </a:cxn>
                <a:cxn ang="0">
                  <a:pos x="11" y="11"/>
                </a:cxn>
                <a:cxn ang="0">
                  <a:pos x="9" y="1917"/>
                </a:cxn>
                <a:cxn ang="0">
                  <a:pos x="114" y="1812"/>
                </a:cxn>
                <a:cxn ang="0">
                  <a:pos x="117" y="1595"/>
                </a:cxn>
                <a:cxn ang="0">
                  <a:pos x="562" y="1592"/>
                </a:cxn>
                <a:cxn ang="0">
                  <a:pos x="563" y="1815"/>
                </a:cxn>
                <a:cxn ang="0">
                  <a:pos x="114" y="1812"/>
                </a:cxn>
                <a:cxn ang="0">
                  <a:pos x="121" y="1471"/>
                </a:cxn>
                <a:cxn ang="0">
                  <a:pos x="121" y="1365"/>
                </a:cxn>
                <a:cxn ang="0">
                  <a:pos x="564" y="1364"/>
                </a:cxn>
                <a:cxn ang="0">
                  <a:pos x="565" y="1471"/>
                </a:cxn>
                <a:cxn ang="0">
                  <a:pos x="121" y="1471"/>
                </a:cxn>
              </a:cxnLst>
              <a:rect l="0" t="0" r="r" b="b"/>
              <a:pathLst>
                <a:path w="693" h="1929">
                  <a:moveTo>
                    <a:pt x="9" y="1917"/>
                  </a:moveTo>
                  <a:cubicBezTo>
                    <a:pt x="234" y="1929"/>
                    <a:pt x="459" y="1927"/>
                    <a:pt x="684" y="1919"/>
                  </a:cubicBezTo>
                  <a:cubicBezTo>
                    <a:pt x="688" y="1282"/>
                    <a:pt x="693" y="646"/>
                    <a:pt x="681" y="10"/>
                  </a:cubicBezTo>
                  <a:cubicBezTo>
                    <a:pt x="458" y="2"/>
                    <a:pt x="234" y="0"/>
                    <a:pt x="11" y="11"/>
                  </a:cubicBezTo>
                  <a:cubicBezTo>
                    <a:pt x="0" y="646"/>
                    <a:pt x="5" y="1282"/>
                    <a:pt x="9" y="1917"/>
                  </a:cubicBezTo>
                  <a:moveTo>
                    <a:pt x="114" y="1812"/>
                  </a:moveTo>
                  <a:cubicBezTo>
                    <a:pt x="116" y="1740"/>
                    <a:pt x="117" y="1668"/>
                    <a:pt x="117" y="1595"/>
                  </a:cubicBezTo>
                  <a:cubicBezTo>
                    <a:pt x="266" y="1592"/>
                    <a:pt x="414" y="1593"/>
                    <a:pt x="562" y="1592"/>
                  </a:cubicBezTo>
                  <a:cubicBezTo>
                    <a:pt x="564" y="1666"/>
                    <a:pt x="564" y="1740"/>
                    <a:pt x="563" y="1815"/>
                  </a:cubicBezTo>
                  <a:cubicBezTo>
                    <a:pt x="413" y="1814"/>
                    <a:pt x="264" y="1815"/>
                    <a:pt x="114" y="1812"/>
                  </a:cubicBezTo>
                  <a:moveTo>
                    <a:pt x="121" y="1471"/>
                  </a:moveTo>
                  <a:cubicBezTo>
                    <a:pt x="121" y="1445"/>
                    <a:pt x="121" y="1391"/>
                    <a:pt x="121" y="1365"/>
                  </a:cubicBezTo>
                  <a:cubicBezTo>
                    <a:pt x="269" y="1361"/>
                    <a:pt x="416" y="1361"/>
                    <a:pt x="564" y="1364"/>
                  </a:cubicBezTo>
                  <a:cubicBezTo>
                    <a:pt x="564" y="1391"/>
                    <a:pt x="564" y="1444"/>
                    <a:pt x="565" y="1471"/>
                  </a:cubicBezTo>
                  <a:cubicBezTo>
                    <a:pt x="417" y="1471"/>
                    <a:pt x="269" y="1471"/>
                    <a:pt x="121" y="147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7"/>
            <p:cNvSpPr>
              <a:spLocks noEditPoints="1"/>
            </p:cNvSpPr>
            <p:nvPr/>
          </p:nvSpPr>
          <p:spPr bwMode="gray">
            <a:xfrm flipV="1">
              <a:off x="8052810" y="3419477"/>
              <a:ext cx="136525" cy="368300"/>
            </a:xfrm>
            <a:custGeom>
              <a:avLst/>
              <a:gdLst/>
              <a:ahLst/>
              <a:cxnLst>
                <a:cxn ang="0">
                  <a:pos x="24" y="1917"/>
                </a:cxn>
                <a:cxn ang="0">
                  <a:pos x="694" y="1917"/>
                </a:cxn>
                <a:cxn ang="0">
                  <a:pos x="704" y="554"/>
                </a:cxn>
                <a:cxn ang="0">
                  <a:pos x="691" y="4"/>
                </a:cxn>
                <a:cxn ang="0">
                  <a:pos x="27" y="4"/>
                </a:cxn>
                <a:cxn ang="0">
                  <a:pos x="15" y="1224"/>
                </a:cxn>
                <a:cxn ang="0">
                  <a:pos x="24" y="1917"/>
                </a:cxn>
                <a:cxn ang="0">
                  <a:pos x="133" y="1811"/>
                </a:cxn>
                <a:cxn ang="0">
                  <a:pos x="134" y="1589"/>
                </a:cxn>
                <a:cxn ang="0">
                  <a:pos x="579" y="1589"/>
                </a:cxn>
                <a:cxn ang="0">
                  <a:pos x="579" y="1811"/>
                </a:cxn>
                <a:cxn ang="0">
                  <a:pos x="133" y="1811"/>
                </a:cxn>
                <a:cxn ang="0">
                  <a:pos x="132" y="1466"/>
                </a:cxn>
                <a:cxn ang="0">
                  <a:pos x="135" y="1364"/>
                </a:cxn>
                <a:cxn ang="0">
                  <a:pos x="580" y="1368"/>
                </a:cxn>
                <a:cxn ang="0">
                  <a:pos x="581" y="1465"/>
                </a:cxn>
                <a:cxn ang="0">
                  <a:pos x="132" y="1466"/>
                </a:cxn>
              </a:cxnLst>
              <a:rect l="0" t="0" r="r" b="b"/>
              <a:pathLst>
                <a:path w="717" h="1923">
                  <a:moveTo>
                    <a:pt x="24" y="1917"/>
                  </a:moveTo>
                  <a:cubicBezTo>
                    <a:pt x="247" y="1923"/>
                    <a:pt x="471" y="1923"/>
                    <a:pt x="694" y="1917"/>
                  </a:cubicBezTo>
                  <a:cubicBezTo>
                    <a:pt x="717" y="1463"/>
                    <a:pt x="698" y="1008"/>
                    <a:pt x="704" y="554"/>
                  </a:cubicBezTo>
                  <a:cubicBezTo>
                    <a:pt x="703" y="370"/>
                    <a:pt x="713" y="187"/>
                    <a:pt x="691" y="4"/>
                  </a:cubicBezTo>
                  <a:cubicBezTo>
                    <a:pt x="470" y="0"/>
                    <a:pt x="248" y="0"/>
                    <a:pt x="27" y="4"/>
                  </a:cubicBezTo>
                  <a:cubicBezTo>
                    <a:pt x="0" y="410"/>
                    <a:pt x="22" y="817"/>
                    <a:pt x="15" y="1224"/>
                  </a:cubicBezTo>
                  <a:cubicBezTo>
                    <a:pt x="18" y="1455"/>
                    <a:pt x="6" y="1687"/>
                    <a:pt x="24" y="1917"/>
                  </a:cubicBezTo>
                  <a:moveTo>
                    <a:pt x="133" y="1811"/>
                  </a:moveTo>
                  <a:cubicBezTo>
                    <a:pt x="133" y="1737"/>
                    <a:pt x="133" y="1663"/>
                    <a:pt x="134" y="1589"/>
                  </a:cubicBezTo>
                  <a:cubicBezTo>
                    <a:pt x="282" y="1590"/>
                    <a:pt x="430" y="1590"/>
                    <a:pt x="579" y="1589"/>
                  </a:cubicBezTo>
                  <a:cubicBezTo>
                    <a:pt x="579" y="1663"/>
                    <a:pt x="579" y="1737"/>
                    <a:pt x="579" y="1811"/>
                  </a:cubicBezTo>
                  <a:cubicBezTo>
                    <a:pt x="430" y="1811"/>
                    <a:pt x="282" y="1811"/>
                    <a:pt x="133" y="1811"/>
                  </a:cubicBezTo>
                  <a:moveTo>
                    <a:pt x="132" y="1466"/>
                  </a:moveTo>
                  <a:cubicBezTo>
                    <a:pt x="133" y="1441"/>
                    <a:pt x="134" y="1390"/>
                    <a:pt x="135" y="1364"/>
                  </a:cubicBezTo>
                  <a:cubicBezTo>
                    <a:pt x="283" y="1357"/>
                    <a:pt x="432" y="1356"/>
                    <a:pt x="580" y="1368"/>
                  </a:cubicBezTo>
                  <a:cubicBezTo>
                    <a:pt x="580" y="1392"/>
                    <a:pt x="581" y="1441"/>
                    <a:pt x="581" y="1465"/>
                  </a:cubicBezTo>
                  <a:cubicBezTo>
                    <a:pt x="432" y="1469"/>
                    <a:pt x="282" y="1468"/>
                    <a:pt x="132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8"/>
            <p:cNvSpPr>
              <a:spLocks noEditPoints="1"/>
            </p:cNvSpPr>
            <p:nvPr/>
          </p:nvSpPr>
          <p:spPr bwMode="gray">
            <a:xfrm flipV="1">
              <a:off x="8205210" y="3419477"/>
              <a:ext cx="133350" cy="368300"/>
            </a:xfrm>
            <a:custGeom>
              <a:avLst/>
              <a:gdLst/>
              <a:ahLst/>
              <a:cxnLst>
                <a:cxn ang="0">
                  <a:pos x="16" y="1919"/>
                </a:cxn>
                <a:cxn ang="0">
                  <a:pos x="691" y="1916"/>
                </a:cxn>
                <a:cxn ang="0">
                  <a:pos x="688" y="11"/>
                </a:cxn>
                <a:cxn ang="0">
                  <a:pos x="18" y="10"/>
                </a:cxn>
                <a:cxn ang="0">
                  <a:pos x="9" y="662"/>
                </a:cxn>
                <a:cxn ang="0">
                  <a:pos x="16" y="1919"/>
                </a:cxn>
                <a:cxn ang="0">
                  <a:pos x="122" y="1813"/>
                </a:cxn>
                <a:cxn ang="0">
                  <a:pos x="122" y="1594"/>
                </a:cxn>
                <a:cxn ang="0">
                  <a:pos x="570" y="1593"/>
                </a:cxn>
                <a:cxn ang="0">
                  <a:pos x="570" y="1814"/>
                </a:cxn>
                <a:cxn ang="0">
                  <a:pos x="122" y="1813"/>
                </a:cxn>
                <a:cxn ang="0">
                  <a:pos x="119" y="1467"/>
                </a:cxn>
                <a:cxn ang="0">
                  <a:pos x="120" y="1373"/>
                </a:cxn>
                <a:cxn ang="0">
                  <a:pos x="571" y="1366"/>
                </a:cxn>
                <a:cxn ang="0">
                  <a:pos x="571" y="1469"/>
                </a:cxn>
                <a:cxn ang="0">
                  <a:pos x="119" y="1467"/>
                </a:cxn>
              </a:cxnLst>
              <a:rect l="0" t="0" r="r" b="b"/>
              <a:pathLst>
                <a:path w="700" h="1930">
                  <a:moveTo>
                    <a:pt x="16" y="1919"/>
                  </a:moveTo>
                  <a:cubicBezTo>
                    <a:pt x="241" y="1927"/>
                    <a:pt x="466" y="1930"/>
                    <a:pt x="691" y="1916"/>
                  </a:cubicBezTo>
                  <a:cubicBezTo>
                    <a:pt x="696" y="1281"/>
                    <a:pt x="700" y="646"/>
                    <a:pt x="688" y="11"/>
                  </a:cubicBezTo>
                  <a:cubicBezTo>
                    <a:pt x="465" y="0"/>
                    <a:pt x="242" y="2"/>
                    <a:pt x="18" y="10"/>
                  </a:cubicBezTo>
                  <a:cubicBezTo>
                    <a:pt x="1" y="227"/>
                    <a:pt x="12" y="445"/>
                    <a:pt x="9" y="662"/>
                  </a:cubicBezTo>
                  <a:cubicBezTo>
                    <a:pt x="13" y="1081"/>
                    <a:pt x="0" y="1500"/>
                    <a:pt x="16" y="1919"/>
                  </a:cubicBezTo>
                  <a:moveTo>
                    <a:pt x="122" y="1813"/>
                  </a:moveTo>
                  <a:cubicBezTo>
                    <a:pt x="122" y="1740"/>
                    <a:pt x="122" y="1667"/>
                    <a:pt x="122" y="1594"/>
                  </a:cubicBezTo>
                  <a:cubicBezTo>
                    <a:pt x="271" y="1593"/>
                    <a:pt x="420" y="1593"/>
                    <a:pt x="570" y="1593"/>
                  </a:cubicBezTo>
                  <a:cubicBezTo>
                    <a:pt x="571" y="1666"/>
                    <a:pt x="571" y="1740"/>
                    <a:pt x="570" y="1814"/>
                  </a:cubicBezTo>
                  <a:cubicBezTo>
                    <a:pt x="420" y="1814"/>
                    <a:pt x="271" y="1814"/>
                    <a:pt x="122" y="1813"/>
                  </a:cubicBezTo>
                  <a:moveTo>
                    <a:pt x="119" y="1467"/>
                  </a:moveTo>
                  <a:cubicBezTo>
                    <a:pt x="119" y="1444"/>
                    <a:pt x="120" y="1397"/>
                    <a:pt x="120" y="1373"/>
                  </a:cubicBezTo>
                  <a:cubicBezTo>
                    <a:pt x="270" y="1359"/>
                    <a:pt x="421" y="1360"/>
                    <a:pt x="571" y="1366"/>
                  </a:cubicBezTo>
                  <a:cubicBezTo>
                    <a:pt x="571" y="1392"/>
                    <a:pt x="571" y="1444"/>
                    <a:pt x="571" y="1469"/>
                  </a:cubicBezTo>
                  <a:cubicBezTo>
                    <a:pt x="420" y="1472"/>
                    <a:pt x="269" y="1472"/>
                    <a:pt x="119" y="14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9"/>
            <p:cNvSpPr>
              <a:spLocks noEditPoints="1"/>
            </p:cNvSpPr>
            <p:nvPr/>
          </p:nvSpPr>
          <p:spPr bwMode="gray">
            <a:xfrm flipV="1">
              <a:off x="8356023" y="3419477"/>
              <a:ext cx="136525" cy="368300"/>
            </a:xfrm>
            <a:custGeom>
              <a:avLst/>
              <a:gdLst/>
              <a:ahLst/>
              <a:cxnLst>
                <a:cxn ang="0">
                  <a:pos x="23" y="1918"/>
                </a:cxn>
                <a:cxn ang="0">
                  <a:pos x="689" y="1918"/>
                </a:cxn>
                <a:cxn ang="0">
                  <a:pos x="700" y="800"/>
                </a:cxn>
                <a:cxn ang="0">
                  <a:pos x="685" y="4"/>
                </a:cxn>
                <a:cxn ang="0">
                  <a:pos x="25" y="4"/>
                </a:cxn>
                <a:cxn ang="0">
                  <a:pos x="14" y="1400"/>
                </a:cxn>
                <a:cxn ang="0">
                  <a:pos x="23" y="1918"/>
                </a:cxn>
                <a:cxn ang="0">
                  <a:pos x="128" y="1811"/>
                </a:cxn>
                <a:cxn ang="0">
                  <a:pos x="128" y="1589"/>
                </a:cxn>
                <a:cxn ang="0">
                  <a:pos x="579" y="1590"/>
                </a:cxn>
                <a:cxn ang="0">
                  <a:pos x="579" y="1810"/>
                </a:cxn>
                <a:cxn ang="0">
                  <a:pos x="128" y="1811"/>
                </a:cxn>
                <a:cxn ang="0">
                  <a:pos x="127" y="1466"/>
                </a:cxn>
                <a:cxn ang="0">
                  <a:pos x="127" y="1364"/>
                </a:cxn>
                <a:cxn ang="0">
                  <a:pos x="580" y="1370"/>
                </a:cxn>
                <a:cxn ang="0">
                  <a:pos x="581" y="1464"/>
                </a:cxn>
                <a:cxn ang="0">
                  <a:pos x="127" y="1466"/>
                </a:cxn>
              </a:cxnLst>
              <a:rect l="0" t="0" r="r" b="b"/>
              <a:pathLst>
                <a:path w="716" h="1923">
                  <a:moveTo>
                    <a:pt x="23" y="1918"/>
                  </a:moveTo>
                  <a:cubicBezTo>
                    <a:pt x="245" y="1923"/>
                    <a:pt x="467" y="1923"/>
                    <a:pt x="689" y="1918"/>
                  </a:cubicBezTo>
                  <a:cubicBezTo>
                    <a:pt x="713" y="1546"/>
                    <a:pt x="695" y="1173"/>
                    <a:pt x="700" y="800"/>
                  </a:cubicBezTo>
                  <a:cubicBezTo>
                    <a:pt x="694" y="535"/>
                    <a:pt x="716" y="268"/>
                    <a:pt x="685" y="4"/>
                  </a:cubicBezTo>
                  <a:cubicBezTo>
                    <a:pt x="465" y="0"/>
                    <a:pt x="245" y="0"/>
                    <a:pt x="25" y="4"/>
                  </a:cubicBezTo>
                  <a:cubicBezTo>
                    <a:pt x="0" y="469"/>
                    <a:pt x="21" y="935"/>
                    <a:pt x="14" y="1400"/>
                  </a:cubicBezTo>
                  <a:cubicBezTo>
                    <a:pt x="14" y="1573"/>
                    <a:pt x="8" y="1746"/>
                    <a:pt x="23" y="1918"/>
                  </a:cubicBezTo>
                  <a:moveTo>
                    <a:pt x="128" y="1811"/>
                  </a:moveTo>
                  <a:cubicBezTo>
                    <a:pt x="126" y="1737"/>
                    <a:pt x="127" y="1663"/>
                    <a:pt x="128" y="1589"/>
                  </a:cubicBezTo>
                  <a:cubicBezTo>
                    <a:pt x="278" y="1590"/>
                    <a:pt x="428" y="1590"/>
                    <a:pt x="579" y="1590"/>
                  </a:cubicBezTo>
                  <a:cubicBezTo>
                    <a:pt x="578" y="1664"/>
                    <a:pt x="578" y="1737"/>
                    <a:pt x="579" y="1810"/>
                  </a:cubicBezTo>
                  <a:cubicBezTo>
                    <a:pt x="428" y="1811"/>
                    <a:pt x="278" y="1811"/>
                    <a:pt x="128" y="1811"/>
                  </a:cubicBezTo>
                  <a:moveTo>
                    <a:pt x="127" y="1466"/>
                  </a:moveTo>
                  <a:cubicBezTo>
                    <a:pt x="127" y="1441"/>
                    <a:pt x="127" y="1389"/>
                    <a:pt x="127" y="1364"/>
                  </a:cubicBezTo>
                  <a:cubicBezTo>
                    <a:pt x="278" y="1357"/>
                    <a:pt x="429" y="1356"/>
                    <a:pt x="580" y="1370"/>
                  </a:cubicBezTo>
                  <a:cubicBezTo>
                    <a:pt x="580" y="1393"/>
                    <a:pt x="581" y="1441"/>
                    <a:pt x="581" y="1464"/>
                  </a:cubicBezTo>
                  <a:cubicBezTo>
                    <a:pt x="430" y="1469"/>
                    <a:pt x="278" y="1469"/>
                    <a:pt x="127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4" name="Gruppieren 63"/>
          <p:cNvGrpSpPr>
            <a:grpSpLocks noChangeAspect="1"/>
          </p:cNvGrpSpPr>
          <p:nvPr/>
        </p:nvGrpSpPr>
        <p:grpSpPr bwMode="gray">
          <a:xfrm>
            <a:off x="6730455" y="2859834"/>
            <a:ext cx="685861" cy="468000"/>
            <a:chOff x="7859135" y="3373440"/>
            <a:chExt cx="674687" cy="460375"/>
          </a:xfrm>
          <a:solidFill>
            <a:schemeClr val="accent1"/>
          </a:solidFill>
        </p:grpSpPr>
        <p:sp>
          <p:nvSpPr>
            <p:cNvPr id="65" name="Freeform 12"/>
            <p:cNvSpPr>
              <a:spLocks noEditPoints="1"/>
            </p:cNvSpPr>
            <p:nvPr/>
          </p:nvSpPr>
          <p:spPr bwMode="gray">
            <a:xfrm flipV="1">
              <a:off x="7859135" y="3373440"/>
              <a:ext cx="674687" cy="460375"/>
            </a:xfrm>
            <a:custGeom>
              <a:avLst/>
              <a:gdLst/>
              <a:ahLst/>
              <a:cxnLst>
                <a:cxn ang="0">
                  <a:pos x="37" y="2363"/>
                </a:cxn>
                <a:cxn ang="0">
                  <a:pos x="223" y="2402"/>
                </a:cxn>
                <a:cxn ang="0">
                  <a:pos x="3399" y="2399"/>
                </a:cxn>
                <a:cxn ang="0">
                  <a:pos x="3521" y="2244"/>
                </a:cxn>
                <a:cxn ang="0">
                  <a:pos x="3522" y="232"/>
                </a:cxn>
                <a:cxn ang="0">
                  <a:pos x="3484" y="44"/>
                </a:cxn>
                <a:cxn ang="0">
                  <a:pos x="3296" y="13"/>
                </a:cxn>
                <a:cxn ang="0">
                  <a:pos x="578" y="14"/>
                </a:cxn>
                <a:cxn ang="0">
                  <a:pos x="32" y="39"/>
                </a:cxn>
                <a:cxn ang="0">
                  <a:pos x="11" y="621"/>
                </a:cxn>
                <a:cxn ang="0">
                  <a:pos x="10" y="2139"/>
                </a:cxn>
                <a:cxn ang="0">
                  <a:pos x="37" y="2363"/>
                </a:cxn>
                <a:cxn ang="0">
                  <a:pos x="142" y="2275"/>
                </a:cxn>
                <a:cxn ang="0">
                  <a:pos x="146" y="137"/>
                </a:cxn>
                <a:cxn ang="0">
                  <a:pos x="3391" y="139"/>
                </a:cxn>
                <a:cxn ang="0">
                  <a:pos x="3392" y="2274"/>
                </a:cxn>
                <a:cxn ang="0">
                  <a:pos x="142" y="2275"/>
                </a:cxn>
              </a:cxnLst>
              <a:rect l="0" t="0" r="r" b="b"/>
              <a:pathLst>
                <a:path w="3530" h="2410">
                  <a:moveTo>
                    <a:pt x="37" y="2363"/>
                  </a:moveTo>
                  <a:cubicBezTo>
                    <a:pt x="89" y="2408"/>
                    <a:pt x="160" y="2399"/>
                    <a:pt x="223" y="2402"/>
                  </a:cubicBezTo>
                  <a:cubicBezTo>
                    <a:pt x="1282" y="2398"/>
                    <a:pt x="2340" y="2405"/>
                    <a:pt x="3399" y="2399"/>
                  </a:cubicBezTo>
                  <a:cubicBezTo>
                    <a:pt x="3488" y="2410"/>
                    <a:pt x="3530" y="2320"/>
                    <a:pt x="3521" y="2244"/>
                  </a:cubicBezTo>
                  <a:cubicBezTo>
                    <a:pt x="3522" y="1573"/>
                    <a:pt x="3519" y="903"/>
                    <a:pt x="3522" y="232"/>
                  </a:cubicBezTo>
                  <a:cubicBezTo>
                    <a:pt x="3519" y="168"/>
                    <a:pt x="3527" y="98"/>
                    <a:pt x="3484" y="44"/>
                  </a:cubicBezTo>
                  <a:cubicBezTo>
                    <a:pt x="3427" y="12"/>
                    <a:pt x="3359" y="16"/>
                    <a:pt x="3296" y="13"/>
                  </a:cubicBezTo>
                  <a:cubicBezTo>
                    <a:pt x="2390" y="16"/>
                    <a:pt x="1484" y="14"/>
                    <a:pt x="578" y="14"/>
                  </a:cubicBezTo>
                  <a:cubicBezTo>
                    <a:pt x="395" y="17"/>
                    <a:pt x="211" y="0"/>
                    <a:pt x="32" y="39"/>
                  </a:cubicBezTo>
                  <a:cubicBezTo>
                    <a:pt x="0" y="232"/>
                    <a:pt x="12" y="427"/>
                    <a:pt x="11" y="621"/>
                  </a:cubicBezTo>
                  <a:cubicBezTo>
                    <a:pt x="10" y="1127"/>
                    <a:pt x="11" y="1633"/>
                    <a:pt x="10" y="2139"/>
                  </a:cubicBezTo>
                  <a:cubicBezTo>
                    <a:pt x="12" y="2214"/>
                    <a:pt x="9" y="2292"/>
                    <a:pt x="37" y="2363"/>
                  </a:cubicBezTo>
                  <a:moveTo>
                    <a:pt x="142" y="2275"/>
                  </a:moveTo>
                  <a:cubicBezTo>
                    <a:pt x="139" y="1562"/>
                    <a:pt x="131" y="850"/>
                    <a:pt x="146" y="137"/>
                  </a:cubicBezTo>
                  <a:cubicBezTo>
                    <a:pt x="1228" y="141"/>
                    <a:pt x="2309" y="139"/>
                    <a:pt x="3391" y="139"/>
                  </a:cubicBezTo>
                  <a:cubicBezTo>
                    <a:pt x="3394" y="850"/>
                    <a:pt x="3392" y="1562"/>
                    <a:pt x="3392" y="2274"/>
                  </a:cubicBezTo>
                  <a:cubicBezTo>
                    <a:pt x="2309" y="2276"/>
                    <a:pt x="1226" y="2274"/>
                    <a:pt x="142" y="227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gray">
            <a:xfrm flipV="1">
              <a:off x="7903585" y="3419477"/>
              <a:ext cx="133350" cy="368300"/>
            </a:xfrm>
            <a:custGeom>
              <a:avLst/>
              <a:gdLst/>
              <a:ahLst/>
              <a:cxnLst>
                <a:cxn ang="0">
                  <a:pos x="9" y="1917"/>
                </a:cxn>
                <a:cxn ang="0">
                  <a:pos x="684" y="1919"/>
                </a:cxn>
                <a:cxn ang="0">
                  <a:pos x="681" y="10"/>
                </a:cxn>
                <a:cxn ang="0">
                  <a:pos x="11" y="11"/>
                </a:cxn>
                <a:cxn ang="0">
                  <a:pos x="9" y="1917"/>
                </a:cxn>
                <a:cxn ang="0">
                  <a:pos x="114" y="1812"/>
                </a:cxn>
                <a:cxn ang="0">
                  <a:pos x="117" y="1595"/>
                </a:cxn>
                <a:cxn ang="0">
                  <a:pos x="562" y="1592"/>
                </a:cxn>
                <a:cxn ang="0">
                  <a:pos x="563" y="1815"/>
                </a:cxn>
                <a:cxn ang="0">
                  <a:pos x="114" y="1812"/>
                </a:cxn>
                <a:cxn ang="0">
                  <a:pos x="121" y="1471"/>
                </a:cxn>
                <a:cxn ang="0">
                  <a:pos x="121" y="1365"/>
                </a:cxn>
                <a:cxn ang="0">
                  <a:pos x="564" y="1364"/>
                </a:cxn>
                <a:cxn ang="0">
                  <a:pos x="565" y="1471"/>
                </a:cxn>
                <a:cxn ang="0">
                  <a:pos x="121" y="1471"/>
                </a:cxn>
              </a:cxnLst>
              <a:rect l="0" t="0" r="r" b="b"/>
              <a:pathLst>
                <a:path w="693" h="1929">
                  <a:moveTo>
                    <a:pt x="9" y="1917"/>
                  </a:moveTo>
                  <a:cubicBezTo>
                    <a:pt x="234" y="1929"/>
                    <a:pt x="459" y="1927"/>
                    <a:pt x="684" y="1919"/>
                  </a:cubicBezTo>
                  <a:cubicBezTo>
                    <a:pt x="688" y="1282"/>
                    <a:pt x="693" y="646"/>
                    <a:pt x="681" y="10"/>
                  </a:cubicBezTo>
                  <a:cubicBezTo>
                    <a:pt x="458" y="2"/>
                    <a:pt x="234" y="0"/>
                    <a:pt x="11" y="11"/>
                  </a:cubicBezTo>
                  <a:cubicBezTo>
                    <a:pt x="0" y="646"/>
                    <a:pt x="5" y="1282"/>
                    <a:pt x="9" y="1917"/>
                  </a:cubicBezTo>
                  <a:moveTo>
                    <a:pt x="114" y="1812"/>
                  </a:moveTo>
                  <a:cubicBezTo>
                    <a:pt x="116" y="1740"/>
                    <a:pt x="117" y="1668"/>
                    <a:pt x="117" y="1595"/>
                  </a:cubicBezTo>
                  <a:cubicBezTo>
                    <a:pt x="266" y="1592"/>
                    <a:pt x="414" y="1593"/>
                    <a:pt x="562" y="1592"/>
                  </a:cubicBezTo>
                  <a:cubicBezTo>
                    <a:pt x="564" y="1666"/>
                    <a:pt x="564" y="1740"/>
                    <a:pt x="563" y="1815"/>
                  </a:cubicBezTo>
                  <a:cubicBezTo>
                    <a:pt x="413" y="1814"/>
                    <a:pt x="264" y="1815"/>
                    <a:pt x="114" y="1812"/>
                  </a:cubicBezTo>
                  <a:moveTo>
                    <a:pt x="121" y="1471"/>
                  </a:moveTo>
                  <a:cubicBezTo>
                    <a:pt x="121" y="1445"/>
                    <a:pt x="121" y="1391"/>
                    <a:pt x="121" y="1365"/>
                  </a:cubicBezTo>
                  <a:cubicBezTo>
                    <a:pt x="269" y="1361"/>
                    <a:pt x="416" y="1361"/>
                    <a:pt x="564" y="1364"/>
                  </a:cubicBezTo>
                  <a:cubicBezTo>
                    <a:pt x="564" y="1391"/>
                    <a:pt x="564" y="1444"/>
                    <a:pt x="565" y="1471"/>
                  </a:cubicBezTo>
                  <a:cubicBezTo>
                    <a:pt x="417" y="1471"/>
                    <a:pt x="269" y="1471"/>
                    <a:pt x="121" y="147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gray">
            <a:xfrm flipV="1">
              <a:off x="8052810" y="3419477"/>
              <a:ext cx="136525" cy="368300"/>
            </a:xfrm>
            <a:custGeom>
              <a:avLst/>
              <a:gdLst/>
              <a:ahLst/>
              <a:cxnLst>
                <a:cxn ang="0">
                  <a:pos x="24" y="1917"/>
                </a:cxn>
                <a:cxn ang="0">
                  <a:pos x="694" y="1917"/>
                </a:cxn>
                <a:cxn ang="0">
                  <a:pos x="704" y="554"/>
                </a:cxn>
                <a:cxn ang="0">
                  <a:pos x="691" y="4"/>
                </a:cxn>
                <a:cxn ang="0">
                  <a:pos x="27" y="4"/>
                </a:cxn>
                <a:cxn ang="0">
                  <a:pos x="15" y="1224"/>
                </a:cxn>
                <a:cxn ang="0">
                  <a:pos x="24" y="1917"/>
                </a:cxn>
                <a:cxn ang="0">
                  <a:pos x="133" y="1811"/>
                </a:cxn>
                <a:cxn ang="0">
                  <a:pos x="134" y="1589"/>
                </a:cxn>
                <a:cxn ang="0">
                  <a:pos x="579" y="1589"/>
                </a:cxn>
                <a:cxn ang="0">
                  <a:pos x="579" y="1811"/>
                </a:cxn>
                <a:cxn ang="0">
                  <a:pos x="133" y="1811"/>
                </a:cxn>
                <a:cxn ang="0">
                  <a:pos x="132" y="1466"/>
                </a:cxn>
                <a:cxn ang="0">
                  <a:pos x="135" y="1364"/>
                </a:cxn>
                <a:cxn ang="0">
                  <a:pos x="580" y="1368"/>
                </a:cxn>
                <a:cxn ang="0">
                  <a:pos x="581" y="1465"/>
                </a:cxn>
                <a:cxn ang="0">
                  <a:pos x="132" y="1466"/>
                </a:cxn>
              </a:cxnLst>
              <a:rect l="0" t="0" r="r" b="b"/>
              <a:pathLst>
                <a:path w="717" h="1923">
                  <a:moveTo>
                    <a:pt x="24" y="1917"/>
                  </a:moveTo>
                  <a:cubicBezTo>
                    <a:pt x="247" y="1923"/>
                    <a:pt x="471" y="1923"/>
                    <a:pt x="694" y="1917"/>
                  </a:cubicBezTo>
                  <a:cubicBezTo>
                    <a:pt x="717" y="1463"/>
                    <a:pt x="698" y="1008"/>
                    <a:pt x="704" y="554"/>
                  </a:cubicBezTo>
                  <a:cubicBezTo>
                    <a:pt x="703" y="370"/>
                    <a:pt x="713" y="187"/>
                    <a:pt x="691" y="4"/>
                  </a:cubicBezTo>
                  <a:cubicBezTo>
                    <a:pt x="470" y="0"/>
                    <a:pt x="248" y="0"/>
                    <a:pt x="27" y="4"/>
                  </a:cubicBezTo>
                  <a:cubicBezTo>
                    <a:pt x="0" y="410"/>
                    <a:pt x="22" y="817"/>
                    <a:pt x="15" y="1224"/>
                  </a:cubicBezTo>
                  <a:cubicBezTo>
                    <a:pt x="18" y="1455"/>
                    <a:pt x="6" y="1687"/>
                    <a:pt x="24" y="1917"/>
                  </a:cubicBezTo>
                  <a:moveTo>
                    <a:pt x="133" y="1811"/>
                  </a:moveTo>
                  <a:cubicBezTo>
                    <a:pt x="133" y="1737"/>
                    <a:pt x="133" y="1663"/>
                    <a:pt x="134" y="1589"/>
                  </a:cubicBezTo>
                  <a:cubicBezTo>
                    <a:pt x="282" y="1590"/>
                    <a:pt x="430" y="1590"/>
                    <a:pt x="579" y="1589"/>
                  </a:cubicBezTo>
                  <a:cubicBezTo>
                    <a:pt x="579" y="1663"/>
                    <a:pt x="579" y="1737"/>
                    <a:pt x="579" y="1811"/>
                  </a:cubicBezTo>
                  <a:cubicBezTo>
                    <a:pt x="430" y="1811"/>
                    <a:pt x="282" y="1811"/>
                    <a:pt x="133" y="1811"/>
                  </a:cubicBezTo>
                  <a:moveTo>
                    <a:pt x="132" y="1466"/>
                  </a:moveTo>
                  <a:cubicBezTo>
                    <a:pt x="133" y="1441"/>
                    <a:pt x="134" y="1390"/>
                    <a:pt x="135" y="1364"/>
                  </a:cubicBezTo>
                  <a:cubicBezTo>
                    <a:pt x="283" y="1357"/>
                    <a:pt x="432" y="1356"/>
                    <a:pt x="580" y="1368"/>
                  </a:cubicBezTo>
                  <a:cubicBezTo>
                    <a:pt x="580" y="1392"/>
                    <a:pt x="581" y="1441"/>
                    <a:pt x="581" y="1465"/>
                  </a:cubicBezTo>
                  <a:cubicBezTo>
                    <a:pt x="432" y="1469"/>
                    <a:pt x="282" y="1468"/>
                    <a:pt x="132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8"/>
            <p:cNvSpPr>
              <a:spLocks noEditPoints="1"/>
            </p:cNvSpPr>
            <p:nvPr/>
          </p:nvSpPr>
          <p:spPr bwMode="gray">
            <a:xfrm flipV="1">
              <a:off x="8205210" y="3419477"/>
              <a:ext cx="133350" cy="368300"/>
            </a:xfrm>
            <a:custGeom>
              <a:avLst/>
              <a:gdLst/>
              <a:ahLst/>
              <a:cxnLst>
                <a:cxn ang="0">
                  <a:pos x="16" y="1919"/>
                </a:cxn>
                <a:cxn ang="0">
                  <a:pos x="691" y="1916"/>
                </a:cxn>
                <a:cxn ang="0">
                  <a:pos x="688" y="11"/>
                </a:cxn>
                <a:cxn ang="0">
                  <a:pos x="18" y="10"/>
                </a:cxn>
                <a:cxn ang="0">
                  <a:pos x="9" y="662"/>
                </a:cxn>
                <a:cxn ang="0">
                  <a:pos x="16" y="1919"/>
                </a:cxn>
                <a:cxn ang="0">
                  <a:pos x="122" y="1813"/>
                </a:cxn>
                <a:cxn ang="0">
                  <a:pos x="122" y="1594"/>
                </a:cxn>
                <a:cxn ang="0">
                  <a:pos x="570" y="1593"/>
                </a:cxn>
                <a:cxn ang="0">
                  <a:pos x="570" y="1814"/>
                </a:cxn>
                <a:cxn ang="0">
                  <a:pos x="122" y="1813"/>
                </a:cxn>
                <a:cxn ang="0">
                  <a:pos x="119" y="1467"/>
                </a:cxn>
                <a:cxn ang="0">
                  <a:pos x="120" y="1373"/>
                </a:cxn>
                <a:cxn ang="0">
                  <a:pos x="571" y="1366"/>
                </a:cxn>
                <a:cxn ang="0">
                  <a:pos x="571" y="1469"/>
                </a:cxn>
                <a:cxn ang="0">
                  <a:pos x="119" y="1467"/>
                </a:cxn>
              </a:cxnLst>
              <a:rect l="0" t="0" r="r" b="b"/>
              <a:pathLst>
                <a:path w="700" h="1930">
                  <a:moveTo>
                    <a:pt x="16" y="1919"/>
                  </a:moveTo>
                  <a:cubicBezTo>
                    <a:pt x="241" y="1927"/>
                    <a:pt x="466" y="1930"/>
                    <a:pt x="691" y="1916"/>
                  </a:cubicBezTo>
                  <a:cubicBezTo>
                    <a:pt x="696" y="1281"/>
                    <a:pt x="700" y="646"/>
                    <a:pt x="688" y="11"/>
                  </a:cubicBezTo>
                  <a:cubicBezTo>
                    <a:pt x="465" y="0"/>
                    <a:pt x="242" y="2"/>
                    <a:pt x="18" y="10"/>
                  </a:cubicBezTo>
                  <a:cubicBezTo>
                    <a:pt x="1" y="227"/>
                    <a:pt x="12" y="445"/>
                    <a:pt x="9" y="662"/>
                  </a:cubicBezTo>
                  <a:cubicBezTo>
                    <a:pt x="13" y="1081"/>
                    <a:pt x="0" y="1500"/>
                    <a:pt x="16" y="1919"/>
                  </a:cubicBezTo>
                  <a:moveTo>
                    <a:pt x="122" y="1813"/>
                  </a:moveTo>
                  <a:cubicBezTo>
                    <a:pt x="122" y="1740"/>
                    <a:pt x="122" y="1667"/>
                    <a:pt x="122" y="1594"/>
                  </a:cubicBezTo>
                  <a:cubicBezTo>
                    <a:pt x="271" y="1593"/>
                    <a:pt x="420" y="1593"/>
                    <a:pt x="570" y="1593"/>
                  </a:cubicBezTo>
                  <a:cubicBezTo>
                    <a:pt x="571" y="1666"/>
                    <a:pt x="571" y="1740"/>
                    <a:pt x="570" y="1814"/>
                  </a:cubicBezTo>
                  <a:cubicBezTo>
                    <a:pt x="420" y="1814"/>
                    <a:pt x="271" y="1814"/>
                    <a:pt x="122" y="1813"/>
                  </a:cubicBezTo>
                  <a:moveTo>
                    <a:pt x="119" y="1467"/>
                  </a:moveTo>
                  <a:cubicBezTo>
                    <a:pt x="119" y="1444"/>
                    <a:pt x="120" y="1397"/>
                    <a:pt x="120" y="1373"/>
                  </a:cubicBezTo>
                  <a:cubicBezTo>
                    <a:pt x="270" y="1359"/>
                    <a:pt x="421" y="1360"/>
                    <a:pt x="571" y="1366"/>
                  </a:cubicBezTo>
                  <a:cubicBezTo>
                    <a:pt x="571" y="1392"/>
                    <a:pt x="571" y="1444"/>
                    <a:pt x="571" y="1469"/>
                  </a:cubicBezTo>
                  <a:cubicBezTo>
                    <a:pt x="420" y="1472"/>
                    <a:pt x="269" y="1472"/>
                    <a:pt x="119" y="14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9"/>
            <p:cNvSpPr>
              <a:spLocks noEditPoints="1"/>
            </p:cNvSpPr>
            <p:nvPr/>
          </p:nvSpPr>
          <p:spPr bwMode="gray">
            <a:xfrm flipV="1">
              <a:off x="8356023" y="3419477"/>
              <a:ext cx="136525" cy="368300"/>
            </a:xfrm>
            <a:custGeom>
              <a:avLst/>
              <a:gdLst/>
              <a:ahLst/>
              <a:cxnLst>
                <a:cxn ang="0">
                  <a:pos x="23" y="1918"/>
                </a:cxn>
                <a:cxn ang="0">
                  <a:pos x="689" y="1918"/>
                </a:cxn>
                <a:cxn ang="0">
                  <a:pos x="700" y="800"/>
                </a:cxn>
                <a:cxn ang="0">
                  <a:pos x="685" y="4"/>
                </a:cxn>
                <a:cxn ang="0">
                  <a:pos x="25" y="4"/>
                </a:cxn>
                <a:cxn ang="0">
                  <a:pos x="14" y="1400"/>
                </a:cxn>
                <a:cxn ang="0">
                  <a:pos x="23" y="1918"/>
                </a:cxn>
                <a:cxn ang="0">
                  <a:pos x="128" y="1811"/>
                </a:cxn>
                <a:cxn ang="0">
                  <a:pos x="128" y="1589"/>
                </a:cxn>
                <a:cxn ang="0">
                  <a:pos x="579" y="1590"/>
                </a:cxn>
                <a:cxn ang="0">
                  <a:pos x="579" y="1810"/>
                </a:cxn>
                <a:cxn ang="0">
                  <a:pos x="128" y="1811"/>
                </a:cxn>
                <a:cxn ang="0">
                  <a:pos x="127" y="1466"/>
                </a:cxn>
                <a:cxn ang="0">
                  <a:pos x="127" y="1364"/>
                </a:cxn>
                <a:cxn ang="0">
                  <a:pos x="580" y="1370"/>
                </a:cxn>
                <a:cxn ang="0">
                  <a:pos x="581" y="1464"/>
                </a:cxn>
                <a:cxn ang="0">
                  <a:pos x="127" y="1466"/>
                </a:cxn>
              </a:cxnLst>
              <a:rect l="0" t="0" r="r" b="b"/>
              <a:pathLst>
                <a:path w="716" h="1923">
                  <a:moveTo>
                    <a:pt x="23" y="1918"/>
                  </a:moveTo>
                  <a:cubicBezTo>
                    <a:pt x="245" y="1923"/>
                    <a:pt x="467" y="1923"/>
                    <a:pt x="689" y="1918"/>
                  </a:cubicBezTo>
                  <a:cubicBezTo>
                    <a:pt x="713" y="1546"/>
                    <a:pt x="695" y="1173"/>
                    <a:pt x="700" y="800"/>
                  </a:cubicBezTo>
                  <a:cubicBezTo>
                    <a:pt x="694" y="535"/>
                    <a:pt x="716" y="268"/>
                    <a:pt x="685" y="4"/>
                  </a:cubicBezTo>
                  <a:cubicBezTo>
                    <a:pt x="465" y="0"/>
                    <a:pt x="245" y="0"/>
                    <a:pt x="25" y="4"/>
                  </a:cubicBezTo>
                  <a:cubicBezTo>
                    <a:pt x="0" y="469"/>
                    <a:pt x="21" y="935"/>
                    <a:pt x="14" y="1400"/>
                  </a:cubicBezTo>
                  <a:cubicBezTo>
                    <a:pt x="14" y="1573"/>
                    <a:pt x="8" y="1746"/>
                    <a:pt x="23" y="1918"/>
                  </a:cubicBezTo>
                  <a:moveTo>
                    <a:pt x="128" y="1811"/>
                  </a:moveTo>
                  <a:cubicBezTo>
                    <a:pt x="126" y="1737"/>
                    <a:pt x="127" y="1663"/>
                    <a:pt x="128" y="1589"/>
                  </a:cubicBezTo>
                  <a:cubicBezTo>
                    <a:pt x="278" y="1590"/>
                    <a:pt x="428" y="1590"/>
                    <a:pt x="579" y="1590"/>
                  </a:cubicBezTo>
                  <a:cubicBezTo>
                    <a:pt x="578" y="1664"/>
                    <a:pt x="578" y="1737"/>
                    <a:pt x="579" y="1810"/>
                  </a:cubicBezTo>
                  <a:cubicBezTo>
                    <a:pt x="428" y="1811"/>
                    <a:pt x="278" y="1811"/>
                    <a:pt x="128" y="1811"/>
                  </a:cubicBezTo>
                  <a:moveTo>
                    <a:pt x="127" y="1466"/>
                  </a:moveTo>
                  <a:cubicBezTo>
                    <a:pt x="127" y="1441"/>
                    <a:pt x="127" y="1389"/>
                    <a:pt x="127" y="1364"/>
                  </a:cubicBezTo>
                  <a:cubicBezTo>
                    <a:pt x="278" y="1357"/>
                    <a:pt x="429" y="1356"/>
                    <a:pt x="580" y="1370"/>
                  </a:cubicBezTo>
                  <a:cubicBezTo>
                    <a:pt x="580" y="1393"/>
                    <a:pt x="581" y="1441"/>
                    <a:pt x="581" y="1464"/>
                  </a:cubicBezTo>
                  <a:cubicBezTo>
                    <a:pt x="430" y="1469"/>
                    <a:pt x="278" y="1469"/>
                    <a:pt x="127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0" name="Gruppieren 69"/>
          <p:cNvGrpSpPr>
            <a:grpSpLocks noChangeAspect="1"/>
          </p:cNvGrpSpPr>
          <p:nvPr/>
        </p:nvGrpSpPr>
        <p:grpSpPr bwMode="gray">
          <a:xfrm>
            <a:off x="8100392" y="2859834"/>
            <a:ext cx="685861" cy="468000"/>
            <a:chOff x="7859135" y="3373440"/>
            <a:chExt cx="674687" cy="460375"/>
          </a:xfrm>
          <a:solidFill>
            <a:schemeClr val="accent1"/>
          </a:solidFill>
        </p:grpSpPr>
        <p:sp>
          <p:nvSpPr>
            <p:cNvPr id="71" name="Freeform 12"/>
            <p:cNvSpPr>
              <a:spLocks noEditPoints="1"/>
            </p:cNvSpPr>
            <p:nvPr/>
          </p:nvSpPr>
          <p:spPr bwMode="gray">
            <a:xfrm flipV="1">
              <a:off x="7859135" y="3373440"/>
              <a:ext cx="674687" cy="460375"/>
            </a:xfrm>
            <a:custGeom>
              <a:avLst/>
              <a:gdLst/>
              <a:ahLst/>
              <a:cxnLst>
                <a:cxn ang="0">
                  <a:pos x="37" y="2363"/>
                </a:cxn>
                <a:cxn ang="0">
                  <a:pos x="223" y="2402"/>
                </a:cxn>
                <a:cxn ang="0">
                  <a:pos x="3399" y="2399"/>
                </a:cxn>
                <a:cxn ang="0">
                  <a:pos x="3521" y="2244"/>
                </a:cxn>
                <a:cxn ang="0">
                  <a:pos x="3522" y="232"/>
                </a:cxn>
                <a:cxn ang="0">
                  <a:pos x="3484" y="44"/>
                </a:cxn>
                <a:cxn ang="0">
                  <a:pos x="3296" y="13"/>
                </a:cxn>
                <a:cxn ang="0">
                  <a:pos x="578" y="14"/>
                </a:cxn>
                <a:cxn ang="0">
                  <a:pos x="32" y="39"/>
                </a:cxn>
                <a:cxn ang="0">
                  <a:pos x="11" y="621"/>
                </a:cxn>
                <a:cxn ang="0">
                  <a:pos x="10" y="2139"/>
                </a:cxn>
                <a:cxn ang="0">
                  <a:pos x="37" y="2363"/>
                </a:cxn>
                <a:cxn ang="0">
                  <a:pos x="142" y="2275"/>
                </a:cxn>
                <a:cxn ang="0">
                  <a:pos x="146" y="137"/>
                </a:cxn>
                <a:cxn ang="0">
                  <a:pos x="3391" y="139"/>
                </a:cxn>
                <a:cxn ang="0">
                  <a:pos x="3392" y="2274"/>
                </a:cxn>
                <a:cxn ang="0">
                  <a:pos x="142" y="2275"/>
                </a:cxn>
              </a:cxnLst>
              <a:rect l="0" t="0" r="r" b="b"/>
              <a:pathLst>
                <a:path w="3530" h="2410">
                  <a:moveTo>
                    <a:pt x="37" y="2363"/>
                  </a:moveTo>
                  <a:cubicBezTo>
                    <a:pt x="89" y="2408"/>
                    <a:pt x="160" y="2399"/>
                    <a:pt x="223" y="2402"/>
                  </a:cubicBezTo>
                  <a:cubicBezTo>
                    <a:pt x="1282" y="2398"/>
                    <a:pt x="2340" y="2405"/>
                    <a:pt x="3399" y="2399"/>
                  </a:cubicBezTo>
                  <a:cubicBezTo>
                    <a:pt x="3488" y="2410"/>
                    <a:pt x="3530" y="2320"/>
                    <a:pt x="3521" y="2244"/>
                  </a:cubicBezTo>
                  <a:cubicBezTo>
                    <a:pt x="3522" y="1573"/>
                    <a:pt x="3519" y="903"/>
                    <a:pt x="3522" y="232"/>
                  </a:cubicBezTo>
                  <a:cubicBezTo>
                    <a:pt x="3519" y="168"/>
                    <a:pt x="3527" y="98"/>
                    <a:pt x="3484" y="44"/>
                  </a:cubicBezTo>
                  <a:cubicBezTo>
                    <a:pt x="3427" y="12"/>
                    <a:pt x="3359" y="16"/>
                    <a:pt x="3296" y="13"/>
                  </a:cubicBezTo>
                  <a:cubicBezTo>
                    <a:pt x="2390" y="16"/>
                    <a:pt x="1484" y="14"/>
                    <a:pt x="578" y="14"/>
                  </a:cubicBezTo>
                  <a:cubicBezTo>
                    <a:pt x="395" y="17"/>
                    <a:pt x="211" y="0"/>
                    <a:pt x="32" y="39"/>
                  </a:cubicBezTo>
                  <a:cubicBezTo>
                    <a:pt x="0" y="232"/>
                    <a:pt x="12" y="427"/>
                    <a:pt x="11" y="621"/>
                  </a:cubicBezTo>
                  <a:cubicBezTo>
                    <a:pt x="10" y="1127"/>
                    <a:pt x="11" y="1633"/>
                    <a:pt x="10" y="2139"/>
                  </a:cubicBezTo>
                  <a:cubicBezTo>
                    <a:pt x="12" y="2214"/>
                    <a:pt x="9" y="2292"/>
                    <a:pt x="37" y="2363"/>
                  </a:cubicBezTo>
                  <a:moveTo>
                    <a:pt x="142" y="2275"/>
                  </a:moveTo>
                  <a:cubicBezTo>
                    <a:pt x="139" y="1562"/>
                    <a:pt x="131" y="850"/>
                    <a:pt x="146" y="137"/>
                  </a:cubicBezTo>
                  <a:cubicBezTo>
                    <a:pt x="1228" y="141"/>
                    <a:pt x="2309" y="139"/>
                    <a:pt x="3391" y="139"/>
                  </a:cubicBezTo>
                  <a:cubicBezTo>
                    <a:pt x="3394" y="850"/>
                    <a:pt x="3392" y="1562"/>
                    <a:pt x="3392" y="2274"/>
                  </a:cubicBezTo>
                  <a:cubicBezTo>
                    <a:pt x="2309" y="2276"/>
                    <a:pt x="1226" y="2274"/>
                    <a:pt x="142" y="227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gray">
            <a:xfrm flipV="1">
              <a:off x="7903585" y="3419477"/>
              <a:ext cx="133350" cy="368300"/>
            </a:xfrm>
            <a:custGeom>
              <a:avLst/>
              <a:gdLst/>
              <a:ahLst/>
              <a:cxnLst>
                <a:cxn ang="0">
                  <a:pos x="9" y="1917"/>
                </a:cxn>
                <a:cxn ang="0">
                  <a:pos x="684" y="1919"/>
                </a:cxn>
                <a:cxn ang="0">
                  <a:pos x="681" y="10"/>
                </a:cxn>
                <a:cxn ang="0">
                  <a:pos x="11" y="11"/>
                </a:cxn>
                <a:cxn ang="0">
                  <a:pos x="9" y="1917"/>
                </a:cxn>
                <a:cxn ang="0">
                  <a:pos x="114" y="1812"/>
                </a:cxn>
                <a:cxn ang="0">
                  <a:pos x="117" y="1595"/>
                </a:cxn>
                <a:cxn ang="0">
                  <a:pos x="562" y="1592"/>
                </a:cxn>
                <a:cxn ang="0">
                  <a:pos x="563" y="1815"/>
                </a:cxn>
                <a:cxn ang="0">
                  <a:pos x="114" y="1812"/>
                </a:cxn>
                <a:cxn ang="0">
                  <a:pos x="121" y="1471"/>
                </a:cxn>
                <a:cxn ang="0">
                  <a:pos x="121" y="1365"/>
                </a:cxn>
                <a:cxn ang="0">
                  <a:pos x="564" y="1364"/>
                </a:cxn>
                <a:cxn ang="0">
                  <a:pos x="565" y="1471"/>
                </a:cxn>
                <a:cxn ang="0">
                  <a:pos x="121" y="1471"/>
                </a:cxn>
              </a:cxnLst>
              <a:rect l="0" t="0" r="r" b="b"/>
              <a:pathLst>
                <a:path w="693" h="1929">
                  <a:moveTo>
                    <a:pt x="9" y="1917"/>
                  </a:moveTo>
                  <a:cubicBezTo>
                    <a:pt x="234" y="1929"/>
                    <a:pt x="459" y="1927"/>
                    <a:pt x="684" y="1919"/>
                  </a:cubicBezTo>
                  <a:cubicBezTo>
                    <a:pt x="688" y="1282"/>
                    <a:pt x="693" y="646"/>
                    <a:pt x="681" y="10"/>
                  </a:cubicBezTo>
                  <a:cubicBezTo>
                    <a:pt x="458" y="2"/>
                    <a:pt x="234" y="0"/>
                    <a:pt x="11" y="11"/>
                  </a:cubicBezTo>
                  <a:cubicBezTo>
                    <a:pt x="0" y="646"/>
                    <a:pt x="5" y="1282"/>
                    <a:pt x="9" y="1917"/>
                  </a:cubicBezTo>
                  <a:moveTo>
                    <a:pt x="114" y="1812"/>
                  </a:moveTo>
                  <a:cubicBezTo>
                    <a:pt x="116" y="1740"/>
                    <a:pt x="117" y="1668"/>
                    <a:pt x="117" y="1595"/>
                  </a:cubicBezTo>
                  <a:cubicBezTo>
                    <a:pt x="266" y="1592"/>
                    <a:pt x="414" y="1593"/>
                    <a:pt x="562" y="1592"/>
                  </a:cubicBezTo>
                  <a:cubicBezTo>
                    <a:pt x="564" y="1666"/>
                    <a:pt x="564" y="1740"/>
                    <a:pt x="563" y="1815"/>
                  </a:cubicBezTo>
                  <a:cubicBezTo>
                    <a:pt x="413" y="1814"/>
                    <a:pt x="264" y="1815"/>
                    <a:pt x="114" y="1812"/>
                  </a:cubicBezTo>
                  <a:moveTo>
                    <a:pt x="121" y="1471"/>
                  </a:moveTo>
                  <a:cubicBezTo>
                    <a:pt x="121" y="1445"/>
                    <a:pt x="121" y="1391"/>
                    <a:pt x="121" y="1365"/>
                  </a:cubicBezTo>
                  <a:cubicBezTo>
                    <a:pt x="269" y="1361"/>
                    <a:pt x="416" y="1361"/>
                    <a:pt x="564" y="1364"/>
                  </a:cubicBezTo>
                  <a:cubicBezTo>
                    <a:pt x="564" y="1391"/>
                    <a:pt x="564" y="1444"/>
                    <a:pt x="565" y="1471"/>
                  </a:cubicBezTo>
                  <a:cubicBezTo>
                    <a:pt x="417" y="1471"/>
                    <a:pt x="269" y="1471"/>
                    <a:pt x="121" y="147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7"/>
            <p:cNvSpPr>
              <a:spLocks noEditPoints="1"/>
            </p:cNvSpPr>
            <p:nvPr/>
          </p:nvSpPr>
          <p:spPr bwMode="gray">
            <a:xfrm flipV="1">
              <a:off x="8052810" y="3419477"/>
              <a:ext cx="136525" cy="368300"/>
            </a:xfrm>
            <a:custGeom>
              <a:avLst/>
              <a:gdLst/>
              <a:ahLst/>
              <a:cxnLst>
                <a:cxn ang="0">
                  <a:pos x="24" y="1917"/>
                </a:cxn>
                <a:cxn ang="0">
                  <a:pos x="694" y="1917"/>
                </a:cxn>
                <a:cxn ang="0">
                  <a:pos x="704" y="554"/>
                </a:cxn>
                <a:cxn ang="0">
                  <a:pos x="691" y="4"/>
                </a:cxn>
                <a:cxn ang="0">
                  <a:pos x="27" y="4"/>
                </a:cxn>
                <a:cxn ang="0">
                  <a:pos x="15" y="1224"/>
                </a:cxn>
                <a:cxn ang="0">
                  <a:pos x="24" y="1917"/>
                </a:cxn>
                <a:cxn ang="0">
                  <a:pos x="133" y="1811"/>
                </a:cxn>
                <a:cxn ang="0">
                  <a:pos x="134" y="1589"/>
                </a:cxn>
                <a:cxn ang="0">
                  <a:pos x="579" y="1589"/>
                </a:cxn>
                <a:cxn ang="0">
                  <a:pos x="579" y="1811"/>
                </a:cxn>
                <a:cxn ang="0">
                  <a:pos x="133" y="1811"/>
                </a:cxn>
                <a:cxn ang="0">
                  <a:pos x="132" y="1466"/>
                </a:cxn>
                <a:cxn ang="0">
                  <a:pos x="135" y="1364"/>
                </a:cxn>
                <a:cxn ang="0">
                  <a:pos x="580" y="1368"/>
                </a:cxn>
                <a:cxn ang="0">
                  <a:pos x="581" y="1465"/>
                </a:cxn>
                <a:cxn ang="0">
                  <a:pos x="132" y="1466"/>
                </a:cxn>
              </a:cxnLst>
              <a:rect l="0" t="0" r="r" b="b"/>
              <a:pathLst>
                <a:path w="717" h="1923">
                  <a:moveTo>
                    <a:pt x="24" y="1917"/>
                  </a:moveTo>
                  <a:cubicBezTo>
                    <a:pt x="247" y="1923"/>
                    <a:pt x="471" y="1923"/>
                    <a:pt x="694" y="1917"/>
                  </a:cubicBezTo>
                  <a:cubicBezTo>
                    <a:pt x="717" y="1463"/>
                    <a:pt x="698" y="1008"/>
                    <a:pt x="704" y="554"/>
                  </a:cubicBezTo>
                  <a:cubicBezTo>
                    <a:pt x="703" y="370"/>
                    <a:pt x="713" y="187"/>
                    <a:pt x="691" y="4"/>
                  </a:cubicBezTo>
                  <a:cubicBezTo>
                    <a:pt x="470" y="0"/>
                    <a:pt x="248" y="0"/>
                    <a:pt x="27" y="4"/>
                  </a:cubicBezTo>
                  <a:cubicBezTo>
                    <a:pt x="0" y="410"/>
                    <a:pt x="22" y="817"/>
                    <a:pt x="15" y="1224"/>
                  </a:cubicBezTo>
                  <a:cubicBezTo>
                    <a:pt x="18" y="1455"/>
                    <a:pt x="6" y="1687"/>
                    <a:pt x="24" y="1917"/>
                  </a:cubicBezTo>
                  <a:moveTo>
                    <a:pt x="133" y="1811"/>
                  </a:moveTo>
                  <a:cubicBezTo>
                    <a:pt x="133" y="1737"/>
                    <a:pt x="133" y="1663"/>
                    <a:pt x="134" y="1589"/>
                  </a:cubicBezTo>
                  <a:cubicBezTo>
                    <a:pt x="282" y="1590"/>
                    <a:pt x="430" y="1590"/>
                    <a:pt x="579" y="1589"/>
                  </a:cubicBezTo>
                  <a:cubicBezTo>
                    <a:pt x="579" y="1663"/>
                    <a:pt x="579" y="1737"/>
                    <a:pt x="579" y="1811"/>
                  </a:cubicBezTo>
                  <a:cubicBezTo>
                    <a:pt x="430" y="1811"/>
                    <a:pt x="282" y="1811"/>
                    <a:pt x="133" y="1811"/>
                  </a:cubicBezTo>
                  <a:moveTo>
                    <a:pt x="132" y="1466"/>
                  </a:moveTo>
                  <a:cubicBezTo>
                    <a:pt x="133" y="1441"/>
                    <a:pt x="134" y="1390"/>
                    <a:pt x="135" y="1364"/>
                  </a:cubicBezTo>
                  <a:cubicBezTo>
                    <a:pt x="283" y="1357"/>
                    <a:pt x="432" y="1356"/>
                    <a:pt x="580" y="1368"/>
                  </a:cubicBezTo>
                  <a:cubicBezTo>
                    <a:pt x="580" y="1392"/>
                    <a:pt x="581" y="1441"/>
                    <a:pt x="581" y="1465"/>
                  </a:cubicBezTo>
                  <a:cubicBezTo>
                    <a:pt x="432" y="1469"/>
                    <a:pt x="282" y="1468"/>
                    <a:pt x="132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8"/>
            <p:cNvSpPr>
              <a:spLocks noEditPoints="1"/>
            </p:cNvSpPr>
            <p:nvPr/>
          </p:nvSpPr>
          <p:spPr bwMode="gray">
            <a:xfrm flipV="1">
              <a:off x="8205210" y="3419477"/>
              <a:ext cx="133350" cy="368300"/>
            </a:xfrm>
            <a:custGeom>
              <a:avLst/>
              <a:gdLst/>
              <a:ahLst/>
              <a:cxnLst>
                <a:cxn ang="0">
                  <a:pos x="16" y="1919"/>
                </a:cxn>
                <a:cxn ang="0">
                  <a:pos x="691" y="1916"/>
                </a:cxn>
                <a:cxn ang="0">
                  <a:pos x="688" y="11"/>
                </a:cxn>
                <a:cxn ang="0">
                  <a:pos x="18" y="10"/>
                </a:cxn>
                <a:cxn ang="0">
                  <a:pos x="9" y="662"/>
                </a:cxn>
                <a:cxn ang="0">
                  <a:pos x="16" y="1919"/>
                </a:cxn>
                <a:cxn ang="0">
                  <a:pos x="122" y="1813"/>
                </a:cxn>
                <a:cxn ang="0">
                  <a:pos x="122" y="1594"/>
                </a:cxn>
                <a:cxn ang="0">
                  <a:pos x="570" y="1593"/>
                </a:cxn>
                <a:cxn ang="0">
                  <a:pos x="570" y="1814"/>
                </a:cxn>
                <a:cxn ang="0">
                  <a:pos x="122" y="1813"/>
                </a:cxn>
                <a:cxn ang="0">
                  <a:pos x="119" y="1467"/>
                </a:cxn>
                <a:cxn ang="0">
                  <a:pos x="120" y="1373"/>
                </a:cxn>
                <a:cxn ang="0">
                  <a:pos x="571" y="1366"/>
                </a:cxn>
                <a:cxn ang="0">
                  <a:pos x="571" y="1469"/>
                </a:cxn>
                <a:cxn ang="0">
                  <a:pos x="119" y="1467"/>
                </a:cxn>
              </a:cxnLst>
              <a:rect l="0" t="0" r="r" b="b"/>
              <a:pathLst>
                <a:path w="700" h="1930">
                  <a:moveTo>
                    <a:pt x="16" y="1919"/>
                  </a:moveTo>
                  <a:cubicBezTo>
                    <a:pt x="241" y="1927"/>
                    <a:pt x="466" y="1930"/>
                    <a:pt x="691" y="1916"/>
                  </a:cubicBezTo>
                  <a:cubicBezTo>
                    <a:pt x="696" y="1281"/>
                    <a:pt x="700" y="646"/>
                    <a:pt x="688" y="11"/>
                  </a:cubicBezTo>
                  <a:cubicBezTo>
                    <a:pt x="465" y="0"/>
                    <a:pt x="242" y="2"/>
                    <a:pt x="18" y="10"/>
                  </a:cubicBezTo>
                  <a:cubicBezTo>
                    <a:pt x="1" y="227"/>
                    <a:pt x="12" y="445"/>
                    <a:pt x="9" y="662"/>
                  </a:cubicBezTo>
                  <a:cubicBezTo>
                    <a:pt x="13" y="1081"/>
                    <a:pt x="0" y="1500"/>
                    <a:pt x="16" y="1919"/>
                  </a:cubicBezTo>
                  <a:moveTo>
                    <a:pt x="122" y="1813"/>
                  </a:moveTo>
                  <a:cubicBezTo>
                    <a:pt x="122" y="1740"/>
                    <a:pt x="122" y="1667"/>
                    <a:pt x="122" y="1594"/>
                  </a:cubicBezTo>
                  <a:cubicBezTo>
                    <a:pt x="271" y="1593"/>
                    <a:pt x="420" y="1593"/>
                    <a:pt x="570" y="1593"/>
                  </a:cubicBezTo>
                  <a:cubicBezTo>
                    <a:pt x="571" y="1666"/>
                    <a:pt x="571" y="1740"/>
                    <a:pt x="570" y="1814"/>
                  </a:cubicBezTo>
                  <a:cubicBezTo>
                    <a:pt x="420" y="1814"/>
                    <a:pt x="271" y="1814"/>
                    <a:pt x="122" y="1813"/>
                  </a:cubicBezTo>
                  <a:moveTo>
                    <a:pt x="119" y="1467"/>
                  </a:moveTo>
                  <a:cubicBezTo>
                    <a:pt x="119" y="1444"/>
                    <a:pt x="120" y="1397"/>
                    <a:pt x="120" y="1373"/>
                  </a:cubicBezTo>
                  <a:cubicBezTo>
                    <a:pt x="270" y="1359"/>
                    <a:pt x="421" y="1360"/>
                    <a:pt x="571" y="1366"/>
                  </a:cubicBezTo>
                  <a:cubicBezTo>
                    <a:pt x="571" y="1392"/>
                    <a:pt x="571" y="1444"/>
                    <a:pt x="571" y="1469"/>
                  </a:cubicBezTo>
                  <a:cubicBezTo>
                    <a:pt x="420" y="1472"/>
                    <a:pt x="269" y="1472"/>
                    <a:pt x="119" y="14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9"/>
            <p:cNvSpPr>
              <a:spLocks noEditPoints="1"/>
            </p:cNvSpPr>
            <p:nvPr/>
          </p:nvSpPr>
          <p:spPr bwMode="gray">
            <a:xfrm flipV="1">
              <a:off x="8356023" y="3419477"/>
              <a:ext cx="136525" cy="368300"/>
            </a:xfrm>
            <a:custGeom>
              <a:avLst/>
              <a:gdLst/>
              <a:ahLst/>
              <a:cxnLst>
                <a:cxn ang="0">
                  <a:pos x="23" y="1918"/>
                </a:cxn>
                <a:cxn ang="0">
                  <a:pos x="689" y="1918"/>
                </a:cxn>
                <a:cxn ang="0">
                  <a:pos x="700" y="800"/>
                </a:cxn>
                <a:cxn ang="0">
                  <a:pos x="685" y="4"/>
                </a:cxn>
                <a:cxn ang="0">
                  <a:pos x="25" y="4"/>
                </a:cxn>
                <a:cxn ang="0">
                  <a:pos x="14" y="1400"/>
                </a:cxn>
                <a:cxn ang="0">
                  <a:pos x="23" y="1918"/>
                </a:cxn>
                <a:cxn ang="0">
                  <a:pos x="128" y="1811"/>
                </a:cxn>
                <a:cxn ang="0">
                  <a:pos x="128" y="1589"/>
                </a:cxn>
                <a:cxn ang="0">
                  <a:pos x="579" y="1590"/>
                </a:cxn>
                <a:cxn ang="0">
                  <a:pos x="579" y="1810"/>
                </a:cxn>
                <a:cxn ang="0">
                  <a:pos x="128" y="1811"/>
                </a:cxn>
                <a:cxn ang="0">
                  <a:pos x="127" y="1466"/>
                </a:cxn>
                <a:cxn ang="0">
                  <a:pos x="127" y="1364"/>
                </a:cxn>
                <a:cxn ang="0">
                  <a:pos x="580" y="1370"/>
                </a:cxn>
                <a:cxn ang="0">
                  <a:pos x="581" y="1464"/>
                </a:cxn>
                <a:cxn ang="0">
                  <a:pos x="127" y="1466"/>
                </a:cxn>
              </a:cxnLst>
              <a:rect l="0" t="0" r="r" b="b"/>
              <a:pathLst>
                <a:path w="716" h="1923">
                  <a:moveTo>
                    <a:pt x="23" y="1918"/>
                  </a:moveTo>
                  <a:cubicBezTo>
                    <a:pt x="245" y="1923"/>
                    <a:pt x="467" y="1923"/>
                    <a:pt x="689" y="1918"/>
                  </a:cubicBezTo>
                  <a:cubicBezTo>
                    <a:pt x="713" y="1546"/>
                    <a:pt x="695" y="1173"/>
                    <a:pt x="700" y="800"/>
                  </a:cubicBezTo>
                  <a:cubicBezTo>
                    <a:pt x="694" y="535"/>
                    <a:pt x="716" y="268"/>
                    <a:pt x="685" y="4"/>
                  </a:cubicBezTo>
                  <a:cubicBezTo>
                    <a:pt x="465" y="0"/>
                    <a:pt x="245" y="0"/>
                    <a:pt x="25" y="4"/>
                  </a:cubicBezTo>
                  <a:cubicBezTo>
                    <a:pt x="0" y="469"/>
                    <a:pt x="21" y="935"/>
                    <a:pt x="14" y="1400"/>
                  </a:cubicBezTo>
                  <a:cubicBezTo>
                    <a:pt x="14" y="1573"/>
                    <a:pt x="8" y="1746"/>
                    <a:pt x="23" y="1918"/>
                  </a:cubicBezTo>
                  <a:moveTo>
                    <a:pt x="128" y="1811"/>
                  </a:moveTo>
                  <a:cubicBezTo>
                    <a:pt x="126" y="1737"/>
                    <a:pt x="127" y="1663"/>
                    <a:pt x="128" y="1589"/>
                  </a:cubicBezTo>
                  <a:cubicBezTo>
                    <a:pt x="278" y="1590"/>
                    <a:pt x="428" y="1590"/>
                    <a:pt x="579" y="1590"/>
                  </a:cubicBezTo>
                  <a:cubicBezTo>
                    <a:pt x="578" y="1664"/>
                    <a:pt x="578" y="1737"/>
                    <a:pt x="579" y="1810"/>
                  </a:cubicBezTo>
                  <a:cubicBezTo>
                    <a:pt x="428" y="1811"/>
                    <a:pt x="278" y="1811"/>
                    <a:pt x="128" y="1811"/>
                  </a:cubicBezTo>
                  <a:moveTo>
                    <a:pt x="127" y="1466"/>
                  </a:moveTo>
                  <a:cubicBezTo>
                    <a:pt x="127" y="1441"/>
                    <a:pt x="127" y="1389"/>
                    <a:pt x="127" y="1364"/>
                  </a:cubicBezTo>
                  <a:cubicBezTo>
                    <a:pt x="278" y="1357"/>
                    <a:pt x="429" y="1356"/>
                    <a:pt x="580" y="1370"/>
                  </a:cubicBezTo>
                  <a:cubicBezTo>
                    <a:pt x="580" y="1393"/>
                    <a:pt x="581" y="1441"/>
                    <a:pt x="581" y="1464"/>
                  </a:cubicBezTo>
                  <a:cubicBezTo>
                    <a:pt x="430" y="1469"/>
                    <a:pt x="278" y="1469"/>
                    <a:pt x="127" y="146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8" name="Gerade Verbindung 7"/>
          <p:cNvCxnSpPr/>
          <p:nvPr/>
        </p:nvCxnSpPr>
        <p:spPr bwMode="gray">
          <a:xfrm>
            <a:off x="7488384" y="3093834"/>
            <a:ext cx="54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think-cell Folie" r:id="rId25" imgW="270" imgH="270" progId="TCLayout.ActiveDocument.1">
                  <p:embed/>
                </p:oleObj>
              </mc:Choice>
              <mc:Fallback>
                <p:oleObj name="think-cell Folie" r:id="rId2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2000" dirty="0" smtClean="0"/>
              <a:t>Hyperscale, software-defined storage: ETERNUS CD10000</a:t>
            </a:r>
            <a:endParaRPr lang="en-US" sz="2000" dirty="0"/>
          </a:p>
        </p:txBody>
      </p:sp>
      <p:sp>
        <p:nvSpPr>
          <p:cNvPr id="57" name="Auf der gleichen Seite des Rechtecks liegende Ecken abrunden 56"/>
          <p:cNvSpPr/>
          <p:nvPr>
            <p:custDataLst>
              <p:tags r:id="rId3"/>
            </p:custDataLst>
          </p:nvPr>
        </p:nvSpPr>
        <p:spPr bwMode="gray">
          <a:xfrm>
            <a:off x="4572000" y="1058863"/>
            <a:ext cx="4321174" cy="3744912"/>
          </a:xfrm>
          <a:prstGeom prst="round2SameRect">
            <a:avLst>
              <a:gd name="adj1" fmla="val 339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endParaRPr lang="en-US" sz="1600" dirty="0" smtClean="0">
              <a:solidFill>
                <a:schemeClr val="accent1"/>
              </a:solidFill>
            </a:endParaRPr>
          </a:p>
        </p:txBody>
      </p:sp>
      <p:sp>
        <p:nvSpPr>
          <p:cNvPr id="58" name="Auf der gleichen Seite des Rechtecks liegende Ecken abrunden 57"/>
          <p:cNvSpPr/>
          <p:nvPr>
            <p:custDataLst>
              <p:tags r:id="rId4"/>
            </p:custDataLst>
          </p:nvPr>
        </p:nvSpPr>
        <p:spPr bwMode="gray">
          <a:xfrm>
            <a:off x="4644008" y="1131148"/>
            <a:ext cx="4176000" cy="3672850"/>
          </a:xfrm>
          <a:prstGeom prst="round2SameRect">
            <a:avLst>
              <a:gd name="adj1" fmla="val 3458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Up to 200 </a:t>
            </a:r>
            <a:r>
              <a:rPr lang="en-US" sz="1400" dirty="0" smtClean="0">
                <a:solidFill>
                  <a:schemeClr val="tx1"/>
                </a:solidFill>
              </a:rPr>
              <a:t>connected storage </a:t>
            </a:r>
            <a:r>
              <a:rPr lang="en-US" sz="1400" dirty="0">
                <a:solidFill>
                  <a:schemeClr val="tx1"/>
                </a:solidFill>
              </a:rPr>
              <a:t>nodes </a:t>
            </a:r>
            <a:r>
              <a:rPr lang="en-US" sz="1400" dirty="0" smtClean="0">
                <a:solidFill>
                  <a:schemeClr val="tx1"/>
                </a:solidFill>
              </a:rPr>
              <a:t>deliver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up </a:t>
            </a:r>
            <a:r>
              <a:rPr lang="en-US" sz="1400" dirty="0">
                <a:solidFill>
                  <a:schemeClr val="tx1"/>
                </a:solidFill>
              </a:rPr>
              <a:t>to </a:t>
            </a:r>
            <a:r>
              <a:rPr lang="en-US" sz="1400" dirty="0" smtClean="0">
                <a:solidFill>
                  <a:schemeClr val="tx1"/>
                </a:solidFill>
              </a:rPr>
              <a:t>50 PB </a:t>
            </a:r>
            <a:r>
              <a:rPr lang="en-US" sz="1400" dirty="0">
                <a:solidFill>
                  <a:schemeClr val="tx1"/>
                </a:solidFill>
              </a:rPr>
              <a:t>capacity </a:t>
            </a:r>
            <a:r>
              <a:rPr lang="en-US" sz="1400" dirty="0" smtClean="0">
                <a:solidFill>
                  <a:schemeClr val="tx1"/>
                </a:solidFill>
              </a:rPr>
              <a:t>in </a:t>
            </a:r>
            <a:r>
              <a:rPr lang="en-US" sz="1400" dirty="0">
                <a:solidFill>
                  <a:schemeClr val="tx1"/>
                </a:solidFill>
              </a:rPr>
              <a:t>minimum space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Host interface: </a:t>
            </a:r>
            <a:r>
              <a:rPr lang="en-US" sz="1400" dirty="0" smtClean="0">
                <a:solidFill>
                  <a:schemeClr val="tx1"/>
                </a:solidFill>
              </a:rPr>
              <a:t>10GB </a:t>
            </a:r>
            <a:r>
              <a:rPr lang="en-US" sz="1400" dirty="0">
                <a:solidFill>
                  <a:schemeClr val="tx1"/>
                </a:solidFill>
              </a:rPr>
              <a:t>Ethernet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Storage nodes interconnect: Infiniband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Software-defined storage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smtClean="0">
                <a:solidFill>
                  <a:schemeClr val="tx1"/>
                </a:solidFill>
              </a:rPr>
              <a:t>Ceph/Open </a:t>
            </a:r>
            <a:r>
              <a:rPr lang="en-US" sz="1400" dirty="0">
                <a:solidFill>
                  <a:schemeClr val="tx1"/>
                </a:solidFill>
              </a:rPr>
              <a:t>Stack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Software enhancements for efficient </a:t>
            </a:r>
            <a:r>
              <a:rPr lang="en-US" sz="1400" dirty="0" smtClean="0">
                <a:solidFill>
                  <a:schemeClr val="tx1"/>
                </a:solidFill>
              </a:rPr>
              <a:t>mgmt.</a:t>
            </a:r>
            <a:endParaRPr lang="en-US" sz="1400" dirty="0">
              <a:solidFill>
                <a:schemeClr val="tx1"/>
              </a:solidFill>
            </a:endParaRP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b="1" dirty="0">
                <a:solidFill>
                  <a:schemeClr val="tx1"/>
                </a:solidFill>
              </a:rPr>
              <a:t>Appliance approach makes open source based storage enterprise ready</a:t>
            </a:r>
          </a:p>
          <a:p>
            <a:pPr marL="534988" indent="-266700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Productive delivery </a:t>
            </a:r>
            <a:r>
              <a:rPr lang="en-US" sz="1400" dirty="0">
                <a:solidFill>
                  <a:schemeClr val="tx1"/>
                </a:solidFill>
              </a:rPr>
              <a:t>of </a:t>
            </a:r>
            <a:r>
              <a:rPr lang="en-US" sz="1400" dirty="0" smtClean="0">
                <a:solidFill>
                  <a:schemeClr val="tx1"/>
                </a:solidFill>
              </a:rPr>
              <a:t>hardware </a:t>
            </a:r>
            <a:r>
              <a:rPr lang="en-US" sz="1400" dirty="0">
                <a:solidFill>
                  <a:schemeClr val="tx1"/>
                </a:solidFill>
              </a:rPr>
              <a:t>and software, tested for full compatibility, optimized </a:t>
            </a:r>
            <a:r>
              <a:rPr lang="en-US" sz="1400" dirty="0" smtClean="0">
                <a:solidFill>
                  <a:schemeClr val="tx1"/>
                </a:solidFill>
              </a:rPr>
              <a:t>for </a:t>
            </a:r>
            <a:r>
              <a:rPr lang="en-US" sz="1400" dirty="0">
                <a:solidFill>
                  <a:schemeClr val="tx1"/>
                </a:solidFill>
              </a:rPr>
              <a:t>performance and HA</a:t>
            </a:r>
          </a:p>
          <a:p>
            <a:pPr marL="534988" indent="-266700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Full </a:t>
            </a:r>
            <a:r>
              <a:rPr lang="en-US" sz="1400" dirty="0" smtClean="0">
                <a:solidFill>
                  <a:schemeClr val="tx1"/>
                </a:solidFill>
              </a:rPr>
              <a:t>maintenance and support with Fujitsu 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responsibility</a:t>
            </a:r>
            <a:endParaRPr lang="en-US" sz="1400" dirty="0">
              <a:solidFill>
                <a:schemeClr val="tx1"/>
              </a:solidFill>
            </a:endParaRPr>
          </a:p>
          <a:p>
            <a:pPr marL="534988" indent="-266700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400" dirty="0">
                <a:solidFill>
                  <a:schemeClr val="tx1"/>
                </a:solidFill>
              </a:rPr>
              <a:t>Service </a:t>
            </a:r>
            <a:r>
              <a:rPr lang="en-US" sz="1400" dirty="0" smtClean="0">
                <a:solidFill>
                  <a:schemeClr val="tx1"/>
                </a:solidFill>
              </a:rPr>
              <a:t>packs / upgrades </a:t>
            </a:r>
            <a:r>
              <a:rPr lang="en-US" sz="1400" dirty="0">
                <a:solidFill>
                  <a:schemeClr val="tx1"/>
                </a:solidFill>
              </a:rPr>
              <a:t>for secure lifecycle management after </a:t>
            </a:r>
            <a:r>
              <a:rPr lang="en-US" sz="1400" dirty="0" smtClean="0">
                <a:solidFill>
                  <a:schemeClr val="tx1"/>
                </a:solidFill>
              </a:rPr>
              <a:t>purchase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Auf der gleichen Seite des Rechtecks liegende Ecken abrunden 58"/>
          <p:cNvSpPr/>
          <p:nvPr>
            <p:custDataLst>
              <p:tags r:id="rId5"/>
            </p:custDataLst>
          </p:nvPr>
        </p:nvSpPr>
        <p:spPr bwMode="gray">
          <a:xfrm>
            <a:off x="4644010" y="1131148"/>
            <a:ext cx="4176000" cy="3672850"/>
          </a:xfrm>
          <a:prstGeom prst="round2SameRect">
            <a:avLst>
              <a:gd name="adj1" fmla="val 3458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200"/>
              </a:spcBef>
              <a:buClr>
                <a:schemeClr val="accent2"/>
              </a:buClr>
            </a:pP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60" name="Auf der gleichen Seite des Rechtecks liegende Ecken abrunden 59"/>
          <p:cNvSpPr/>
          <p:nvPr>
            <p:custDataLst>
              <p:tags r:id="rId6"/>
            </p:custDataLst>
          </p:nvPr>
        </p:nvSpPr>
        <p:spPr bwMode="gray">
          <a:xfrm>
            <a:off x="250825" y="1058863"/>
            <a:ext cx="4248000" cy="3744912"/>
          </a:xfrm>
          <a:prstGeom prst="round2SameRect">
            <a:avLst>
              <a:gd name="adj1" fmla="val 339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endParaRPr lang="en-US" sz="1600" dirty="0" smtClean="0">
              <a:solidFill>
                <a:schemeClr val="accent1"/>
              </a:solidFill>
            </a:endParaRPr>
          </a:p>
        </p:txBody>
      </p:sp>
      <p:sp>
        <p:nvSpPr>
          <p:cNvPr id="62" name="Auf der gleichen Seite des Rechtecks liegende Ecken abrunden 61"/>
          <p:cNvSpPr/>
          <p:nvPr>
            <p:custDataLst>
              <p:tags r:id="rId7"/>
            </p:custDataLst>
          </p:nvPr>
        </p:nvSpPr>
        <p:spPr bwMode="gray">
          <a:xfrm>
            <a:off x="322833" y="1131148"/>
            <a:ext cx="4104000" cy="3672850"/>
          </a:xfrm>
          <a:prstGeom prst="round2SameRect">
            <a:avLst>
              <a:gd name="adj1" fmla="val 3458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en-US" sz="1400" dirty="0">
                <a:solidFill>
                  <a:schemeClr val="tx1"/>
                </a:solidFill>
              </a:rPr>
              <a:t>Use </a:t>
            </a:r>
            <a:r>
              <a:rPr lang="en-US" sz="1400" dirty="0" smtClean="0">
                <a:solidFill>
                  <a:schemeClr val="tx1"/>
                </a:solidFill>
              </a:rPr>
              <a:t>Case Specific Interfaces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Auf der gleichen Seite des Rechtecks liegende Ecken abrunden 62"/>
          <p:cNvSpPr/>
          <p:nvPr>
            <p:custDataLst>
              <p:tags r:id="rId8"/>
            </p:custDataLst>
          </p:nvPr>
        </p:nvSpPr>
        <p:spPr bwMode="gray">
          <a:xfrm>
            <a:off x="322835" y="1131148"/>
            <a:ext cx="4104000" cy="3672850"/>
          </a:xfrm>
          <a:prstGeom prst="round2SameRect">
            <a:avLst>
              <a:gd name="adj1" fmla="val 3458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200"/>
              </a:spcBef>
              <a:buClr>
                <a:schemeClr val="accent2"/>
              </a:buClr>
            </a:pPr>
            <a:endParaRPr lang="en-US" sz="1500" dirty="0" smtClean="0">
              <a:solidFill>
                <a:schemeClr val="tx1"/>
              </a:solidFill>
            </a:endParaRPr>
          </a:p>
        </p:txBody>
      </p:sp>
      <p:grpSp>
        <p:nvGrpSpPr>
          <p:cNvPr id="70" name="Gruppieren 115"/>
          <p:cNvGrpSpPr/>
          <p:nvPr/>
        </p:nvGrpSpPr>
        <p:grpSpPr bwMode="gray">
          <a:xfrm>
            <a:off x="395536" y="1527616"/>
            <a:ext cx="900000" cy="648090"/>
            <a:chOff x="5508130" y="3507862"/>
            <a:chExt cx="648000" cy="648090"/>
          </a:xfrm>
        </p:grpSpPr>
        <p:sp>
          <p:nvSpPr>
            <p:cNvPr id="87" name="Abgerundetes Rechteck 86"/>
            <p:cNvSpPr/>
            <p:nvPr>
              <p:custDataLst>
                <p:tags r:id="rId21"/>
              </p:custDataLst>
            </p:nvPr>
          </p:nvSpPr>
          <p:spPr bwMode="gray">
            <a:xfrm>
              <a:off x="5508130" y="3507862"/>
              <a:ext cx="648000" cy="648090"/>
            </a:xfrm>
            <a:prstGeom prst="roundRect">
              <a:avLst>
                <a:gd name="adj" fmla="val 19596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 marL="85725" algn="ctr">
                <a:buClr>
                  <a:schemeClr val="accent2"/>
                </a:buClr>
              </a:pPr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8" name="Abgerundetes Rechteck 87"/>
            <p:cNvSpPr/>
            <p:nvPr>
              <p:custDataLst>
                <p:tags r:id="rId22"/>
              </p:custDataLst>
            </p:nvPr>
          </p:nvSpPr>
          <p:spPr bwMode="gray">
            <a:xfrm>
              <a:off x="5534053" y="3543948"/>
              <a:ext cx="596160" cy="576000"/>
            </a:xfrm>
            <a:prstGeom prst="roundRect">
              <a:avLst>
                <a:gd name="adj" fmla="val 22049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>
                <a:buClr>
                  <a:schemeClr val="accent2"/>
                </a:buClr>
              </a:pPr>
              <a:r>
                <a:rPr lang="en-US" sz="1400" dirty="0">
                  <a:solidFill>
                    <a:schemeClr val="bg1"/>
                  </a:solidFill>
                </a:rPr>
                <a:t>Cloud</a:t>
              </a:r>
            </a:p>
            <a:p>
              <a:pPr>
                <a:buClr>
                  <a:schemeClr val="accent2"/>
                </a:buClr>
              </a:pPr>
              <a:r>
                <a:rPr lang="en-US" sz="1400" dirty="0" smtClean="0">
                  <a:solidFill>
                    <a:schemeClr val="bg1"/>
                  </a:solidFill>
                </a:rPr>
                <a:t>Storage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uppieren 115"/>
          <p:cNvGrpSpPr/>
          <p:nvPr/>
        </p:nvGrpSpPr>
        <p:grpSpPr bwMode="gray">
          <a:xfrm>
            <a:off x="1403648" y="1527616"/>
            <a:ext cx="900000" cy="648090"/>
            <a:chOff x="5508130" y="3507862"/>
            <a:chExt cx="648000" cy="648090"/>
          </a:xfrm>
        </p:grpSpPr>
        <p:sp>
          <p:nvSpPr>
            <p:cNvPr id="102" name="Abgerundetes Rechteck 101"/>
            <p:cNvSpPr/>
            <p:nvPr>
              <p:custDataLst>
                <p:tags r:id="rId19"/>
              </p:custDataLst>
            </p:nvPr>
          </p:nvSpPr>
          <p:spPr bwMode="gray">
            <a:xfrm>
              <a:off x="5508130" y="3507862"/>
              <a:ext cx="648000" cy="648090"/>
            </a:xfrm>
            <a:prstGeom prst="roundRect">
              <a:avLst>
                <a:gd name="adj" fmla="val 19596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 marL="85725" algn="ctr">
                <a:buClr>
                  <a:schemeClr val="accent2"/>
                </a:buClr>
              </a:pPr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3" name="Abgerundetes Rechteck 102"/>
            <p:cNvSpPr/>
            <p:nvPr>
              <p:custDataLst>
                <p:tags r:id="rId20"/>
              </p:custDataLst>
            </p:nvPr>
          </p:nvSpPr>
          <p:spPr bwMode="gray">
            <a:xfrm>
              <a:off x="5534053" y="3543948"/>
              <a:ext cx="596160" cy="576000"/>
            </a:xfrm>
            <a:prstGeom prst="roundRect">
              <a:avLst>
                <a:gd name="adj" fmla="val 22049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>
                <a:buClr>
                  <a:schemeClr val="accent2"/>
                </a:buClr>
              </a:pPr>
              <a:r>
                <a:rPr lang="en-US" sz="1400" dirty="0">
                  <a:solidFill>
                    <a:schemeClr val="bg1"/>
                  </a:solidFill>
                </a:rPr>
                <a:t>Sync </a:t>
              </a:r>
              <a:r>
                <a:rPr lang="en-US" sz="1400" dirty="0" smtClean="0">
                  <a:solidFill>
                    <a:schemeClr val="bg1"/>
                  </a:solidFill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</a:rPr>
              </a:br>
              <a:r>
                <a:rPr lang="en-US" sz="1400" dirty="0" smtClean="0">
                  <a:solidFill>
                    <a:schemeClr val="bg1"/>
                  </a:solidFill>
                </a:rPr>
                <a:t>&amp; Share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uppieren 115"/>
          <p:cNvGrpSpPr/>
          <p:nvPr/>
        </p:nvGrpSpPr>
        <p:grpSpPr bwMode="gray">
          <a:xfrm>
            <a:off x="2411760" y="1527616"/>
            <a:ext cx="900000" cy="648090"/>
            <a:chOff x="5508130" y="3507862"/>
            <a:chExt cx="648000" cy="648090"/>
          </a:xfrm>
        </p:grpSpPr>
        <p:sp>
          <p:nvSpPr>
            <p:cNvPr id="105" name="Abgerundetes Rechteck 104"/>
            <p:cNvSpPr/>
            <p:nvPr>
              <p:custDataLst>
                <p:tags r:id="rId17"/>
              </p:custDataLst>
            </p:nvPr>
          </p:nvSpPr>
          <p:spPr bwMode="gray">
            <a:xfrm>
              <a:off x="5508130" y="3507862"/>
              <a:ext cx="648000" cy="648090"/>
            </a:xfrm>
            <a:prstGeom prst="roundRect">
              <a:avLst>
                <a:gd name="adj" fmla="val 19596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 marL="85725" algn="ctr">
                <a:buClr>
                  <a:schemeClr val="accent2"/>
                </a:buClr>
              </a:pPr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6" name="Abgerundetes Rechteck 105"/>
            <p:cNvSpPr/>
            <p:nvPr>
              <p:custDataLst>
                <p:tags r:id="rId18"/>
              </p:custDataLst>
            </p:nvPr>
          </p:nvSpPr>
          <p:spPr bwMode="gray">
            <a:xfrm>
              <a:off x="5534053" y="3543948"/>
              <a:ext cx="596160" cy="576000"/>
            </a:xfrm>
            <a:prstGeom prst="roundRect">
              <a:avLst>
                <a:gd name="adj" fmla="val 22049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>
                <a:buClr>
                  <a:schemeClr val="accent2"/>
                </a:buClr>
              </a:pPr>
              <a:r>
                <a:rPr lang="en-US" sz="1400" dirty="0" smtClean="0">
                  <a:solidFill>
                    <a:schemeClr val="bg1"/>
                  </a:solidFill>
                </a:rPr>
                <a:t>Archive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Gruppieren 115"/>
          <p:cNvGrpSpPr/>
          <p:nvPr/>
        </p:nvGrpSpPr>
        <p:grpSpPr bwMode="gray">
          <a:xfrm>
            <a:off x="3419872" y="1527616"/>
            <a:ext cx="900000" cy="648090"/>
            <a:chOff x="5508130" y="3507862"/>
            <a:chExt cx="648000" cy="648090"/>
          </a:xfrm>
        </p:grpSpPr>
        <p:sp>
          <p:nvSpPr>
            <p:cNvPr id="123" name="Abgerundetes Rechteck 122"/>
            <p:cNvSpPr/>
            <p:nvPr>
              <p:custDataLst>
                <p:tags r:id="rId15"/>
              </p:custDataLst>
            </p:nvPr>
          </p:nvSpPr>
          <p:spPr bwMode="gray">
            <a:xfrm>
              <a:off x="5508130" y="3507862"/>
              <a:ext cx="648000" cy="648090"/>
            </a:xfrm>
            <a:prstGeom prst="roundRect">
              <a:avLst>
                <a:gd name="adj" fmla="val 19596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 marL="85725" algn="ctr">
                <a:buClr>
                  <a:schemeClr val="accent2"/>
                </a:buClr>
              </a:pPr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5" name="Abgerundetes Rechteck 124"/>
            <p:cNvSpPr/>
            <p:nvPr>
              <p:custDataLst>
                <p:tags r:id="rId16"/>
              </p:custDataLst>
            </p:nvPr>
          </p:nvSpPr>
          <p:spPr bwMode="gray">
            <a:xfrm>
              <a:off x="5534053" y="3543948"/>
              <a:ext cx="596160" cy="576000"/>
            </a:xfrm>
            <a:prstGeom prst="roundRect">
              <a:avLst>
                <a:gd name="adj" fmla="val 22049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" tIns="0" rIns="18000" bIns="0" rtlCol="0" anchor="ctr" anchorCtr="0"/>
            <a:lstStyle/>
            <a:p>
              <a:pPr>
                <a:buClr>
                  <a:schemeClr val="accent2"/>
                </a:buClr>
              </a:pPr>
              <a:r>
                <a:rPr lang="en-US" sz="1400" dirty="0">
                  <a:solidFill>
                    <a:schemeClr val="bg1"/>
                  </a:solidFill>
                </a:rPr>
                <a:t>File </a:t>
              </a:r>
              <a:r>
                <a:rPr lang="en-US" sz="1400" dirty="0" smtClean="0">
                  <a:solidFill>
                    <a:schemeClr val="bg1"/>
                  </a:solidFill>
                </a:rPr>
                <a:t>Service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Rechteck 127"/>
          <p:cNvSpPr/>
          <p:nvPr/>
        </p:nvSpPr>
        <p:spPr bwMode="gray">
          <a:xfrm>
            <a:off x="395536" y="2247713"/>
            <a:ext cx="3960440" cy="2556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46800" rIns="0" rtlCol="0" anchor="b" anchorCtr="0"/>
          <a:lstStyle/>
          <a:p>
            <a:pPr marL="85725"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ETERNUS CD10000</a:t>
            </a:r>
          </a:p>
        </p:txBody>
      </p:sp>
      <p:sp>
        <p:nvSpPr>
          <p:cNvPr id="129" name="Rechteck 128"/>
          <p:cNvSpPr/>
          <p:nvPr>
            <p:custDataLst>
              <p:tags r:id="rId9"/>
            </p:custDataLst>
          </p:nvPr>
        </p:nvSpPr>
        <p:spPr bwMode="gray">
          <a:xfrm>
            <a:off x="467544" y="2319722"/>
            <a:ext cx="1116000" cy="3960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ctr" anchorCtr="0"/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/>
                </a:solidFill>
              </a:rPr>
              <a:t>Object </a:t>
            </a:r>
            <a:r>
              <a:rPr lang="en-US" sz="1200" dirty="0" smtClean="0">
                <a:solidFill>
                  <a:schemeClr val="tx1"/>
                </a:solidFill>
              </a:rPr>
              <a:t>Level Access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0" name="Rechteck 129"/>
          <p:cNvSpPr/>
          <p:nvPr>
            <p:custDataLst>
              <p:tags r:id="rId10"/>
            </p:custDataLst>
          </p:nvPr>
        </p:nvSpPr>
        <p:spPr bwMode="gray">
          <a:xfrm>
            <a:off x="1655676" y="2319722"/>
            <a:ext cx="1152000" cy="3960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ctr" anchorCtr="0"/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/>
                </a:solidFill>
              </a:rPr>
              <a:t>Block Level Access</a:t>
            </a:r>
          </a:p>
        </p:txBody>
      </p:sp>
      <p:sp>
        <p:nvSpPr>
          <p:cNvPr id="131" name="Rechteck 130"/>
          <p:cNvSpPr/>
          <p:nvPr>
            <p:custDataLst>
              <p:tags r:id="rId11"/>
            </p:custDataLst>
          </p:nvPr>
        </p:nvSpPr>
        <p:spPr bwMode="gray">
          <a:xfrm>
            <a:off x="2879812" y="2319722"/>
            <a:ext cx="1116000" cy="3960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ctr" anchorCtr="0"/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/>
                </a:solidFill>
              </a:rPr>
              <a:t>File Level Access</a:t>
            </a:r>
          </a:p>
        </p:txBody>
      </p:sp>
      <p:sp>
        <p:nvSpPr>
          <p:cNvPr id="132" name="Rechteck 131"/>
          <p:cNvSpPr/>
          <p:nvPr>
            <p:custDataLst>
              <p:tags r:id="rId12"/>
            </p:custDataLst>
          </p:nvPr>
        </p:nvSpPr>
        <p:spPr bwMode="gray">
          <a:xfrm>
            <a:off x="467544" y="2787774"/>
            <a:ext cx="3528392" cy="3960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ctr" anchorCtr="0"/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/>
                </a:solidFill>
              </a:rPr>
              <a:t>Central Management</a:t>
            </a:r>
          </a:p>
        </p:txBody>
      </p:sp>
      <p:sp>
        <p:nvSpPr>
          <p:cNvPr id="133" name="Rechteck 132"/>
          <p:cNvSpPr/>
          <p:nvPr>
            <p:custDataLst>
              <p:tags r:id="rId13"/>
            </p:custDataLst>
          </p:nvPr>
        </p:nvSpPr>
        <p:spPr bwMode="gray">
          <a:xfrm>
            <a:off x="467544" y="3255826"/>
            <a:ext cx="3528392" cy="3960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ctr" anchorCtr="0"/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/>
                </a:solidFill>
              </a:rPr>
              <a:t>Ceph Storage System S/W and Fujitsu Extensions</a:t>
            </a:r>
          </a:p>
        </p:txBody>
      </p:sp>
      <p:sp>
        <p:nvSpPr>
          <p:cNvPr id="134" name="Rechteck 133"/>
          <p:cNvSpPr/>
          <p:nvPr>
            <p:custDataLst>
              <p:tags r:id="rId14"/>
            </p:custDataLst>
          </p:nvPr>
        </p:nvSpPr>
        <p:spPr bwMode="gray">
          <a:xfrm>
            <a:off x="503456" y="3723766"/>
            <a:ext cx="3528392" cy="1008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ctr" anchorCtr="0"/>
          <a:lstStyle/>
          <a:p>
            <a:pPr>
              <a:buClr>
                <a:schemeClr val="accent2"/>
              </a:buClr>
            </a:pPr>
            <a:endParaRPr lang="en-US" sz="1200" dirty="0">
              <a:solidFill>
                <a:schemeClr val="accent1"/>
              </a:solidFill>
            </a:endParaRPr>
          </a:p>
        </p:txBody>
      </p:sp>
      <p:grpSp>
        <p:nvGrpSpPr>
          <p:cNvPr id="135" name="Gruppieren 134"/>
          <p:cNvGrpSpPr/>
          <p:nvPr/>
        </p:nvGrpSpPr>
        <p:grpSpPr bwMode="gray">
          <a:xfrm>
            <a:off x="827584" y="3958953"/>
            <a:ext cx="884404" cy="558995"/>
            <a:chOff x="1259632" y="3958953"/>
            <a:chExt cx="884404" cy="558995"/>
          </a:xfrm>
        </p:grpSpPr>
        <p:grpSp>
          <p:nvGrpSpPr>
            <p:cNvPr id="136" name="Gruppieren 135"/>
            <p:cNvGrpSpPr/>
            <p:nvPr/>
          </p:nvGrpSpPr>
          <p:grpSpPr bwMode="gray">
            <a:xfrm>
              <a:off x="1585236" y="3958953"/>
              <a:ext cx="558800" cy="273049"/>
              <a:chOff x="0" y="0"/>
              <a:chExt cx="1615238" cy="576571"/>
            </a:xfrm>
          </p:grpSpPr>
          <p:pic>
            <p:nvPicPr>
              <p:cNvPr id="143" name="Picture 4" descr="image006"/>
              <p:cNvPicPr>
                <a:picLocks noChangeAspect="1" noChangeArrowheads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0" y="0"/>
                <a:ext cx="1615238" cy="281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Picture 5" descr="image008"/>
              <p:cNvPicPr>
                <a:picLocks noChangeAspect="1" noChangeArrowheads="1"/>
              </p:cNvPicPr>
              <p:nvPr/>
            </p:nvPicPr>
            <p:blipFill rotWithShape="1"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750"/>
              <a:stretch/>
            </p:blipFill>
            <p:spPr bwMode="gray">
              <a:xfrm>
                <a:off x="45714" y="283238"/>
                <a:ext cx="1523810" cy="293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" name="Gruppieren 136"/>
            <p:cNvGrpSpPr/>
            <p:nvPr/>
          </p:nvGrpSpPr>
          <p:grpSpPr bwMode="gray">
            <a:xfrm>
              <a:off x="1403143" y="4102997"/>
              <a:ext cx="558800" cy="273049"/>
              <a:chOff x="0" y="0"/>
              <a:chExt cx="1615238" cy="576571"/>
            </a:xfrm>
          </p:grpSpPr>
          <p:pic>
            <p:nvPicPr>
              <p:cNvPr id="141" name="Picture 4" descr="image006"/>
              <p:cNvPicPr>
                <a:picLocks noChangeAspect="1" noChangeArrowheads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0" y="0"/>
                <a:ext cx="1615238" cy="281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" name="Picture 5" descr="image008"/>
              <p:cNvPicPr>
                <a:picLocks noChangeAspect="1" noChangeArrowheads="1"/>
              </p:cNvPicPr>
              <p:nvPr/>
            </p:nvPicPr>
            <p:blipFill rotWithShape="1"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750"/>
              <a:stretch/>
            </p:blipFill>
            <p:spPr bwMode="gray">
              <a:xfrm>
                <a:off x="45714" y="283238"/>
                <a:ext cx="1523810" cy="293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8" name="Gruppieren 137"/>
            <p:cNvGrpSpPr/>
            <p:nvPr/>
          </p:nvGrpSpPr>
          <p:grpSpPr bwMode="gray">
            <a:xfrm>
              <a:off x="1259632" y="4244899"/>
              <a:ext cx="558800" cy="273049"/>
              <a:chOff x="0" y="0"/>
              <a:chExt cx="1615238" cy="576571"/>
            </a:xfrm>
          </p:grpSpPr>
          <p:pic>
            <p:nvPicPr>
              <p:cNvPr id="139" name="Picture 4" descr="image006"/>
              <p:cNvPicPr>
                <a:picLocks noChangeAspect="1" noChangeArrowheads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0" y="0"/>
                <a:ext cx="1615238" cy="281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Picture 5" descr="image008"/>
              <p:cNvPicPr>
                <a:picLocks noChangeAspect="1" noChangeArrowheads="1"/>
              </p:cNvPicPr>
              <p:nvPr/>
            </p:nvPicPr>
            <p:blipFill rotWithShape="1"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750"/>
              <a:stretch/>
            </p:blipFill>
            <p:spPr bwMode="gray">
              <a:xfrm>
                <a:off x="45714" y="283238"/>
                <a:ext cx="1523810" cy="293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145" name="Elbow Connector 33"/>
          <p:cNvCxnSpPr>
            <a:stCxn id="143" idx="0"/>
            <a:endCxn id="160" idx="0"/>
          </p:cNvCxnSpPr>
          <p:nvPr/>
        </p:nvCxnSpPr>
        <p:spPr bwMode="gray">
          <a:xfrm rot="5400000" flipH="1" flipV="1">
            <a:off x="2392700" y="2979791"/>
            <a:ext cx="19051" cy="1939275"/>
          </a:xfrm>
          <a:prstGeom prst="bentConnector3">
            <a:avLst>
              <a:gd name="adj1" fmla="val 7333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56"/>
          <p:cNvCxnSpPr>
            <a:stCxn id="140" idx="2"/>
            <a:endCxn id="155" idx="2"/>
          </p:cNvCxnSpPr>
          <p:nvPr/>
        </p:nvCxnSpPr>
        <p:spPr bwMode="gray">
          <a:xfrm rot="16200000" flipH="1">
            <a:off x="2076834" y="3548098"/>
            <a:ext cx="15505" cy="1955204"/>
          </a:xfrm>
          <a:prstGeom prst="bentConnector3">
            <a:avLst>
              <a:gd name="adj1" fmla="val 9190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54"/>
          <p:cNvSpPr txBox="1"/>
          <p:nvPr/>
        </p:nvSpPr>
        <p:spPr bwMode="gray">
          <a:xfrm>
            <a:off x="1727684" y="3831890"/>
            <a:ext cx="1296562" cy="21602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800" dirty="0" smtClean="0"/>
              <a:t>10GbE Frontend Network</a:t>
            </a:r>
            <a:endParaRPr lang="en-US" sz="800" dirty="0"/>
          </a:p>
        </p:txBody>
      </p:sp>
      <p:sp>
        <p:nvSpPr>
          <p:cNvPr id="148" name="TextBox 55"/>
          <p:cNvSpPr txBox="1"/>
          <p:nvPr/>
        </p:nvSpPr>
        <p:spPr bwMode="gray">
          <a:xfrm>
            <a:off x="1439234" y="4371950"/>
            <a:ext cx="1296562" cy="2160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800" dirty="0" smtClean="0"/>
              <a:t>Infiniband Backend Network</a:t>
            </a:r>
            <a:endParaRPr lang="en-US" sz="800" dirty="0"/>
          </a:p>
        </p:txBody>
      </p:sp>
      <p:sp>
        <p:nvSpPr>
          <p:cNvPr id="149" name="TextBox 1"/>
          <p:cNvSpPr txBox="1"/>
          <p:nvPr/>
        </p:nvSpPr>
        <p:spPr bwMode="gray">
          <a:xfrm>
            <a:off x="467544" y="3723990"/>
            <a:ext cx="288032" cy="100800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n-US" sz="800" dirty="0" smtClean="0"/>
              <a:t>Performance Nodes</a:t>
            </a:r>
            <a:endParaRPr lang="en-US" sz="800" dirty="0"/>
          </a:p>
        </p:txBody>
      </p:sp>
      <p:sp>
        <p:nvSpPr>
          <p:cNvPr id="150" name="TextBox 53"/>
          <p:cNvSpPr txBox="1"/>
          <p:nvPr/>
        </p:nvSpPr>
        <p:spPr bwMode="gray">
          <a:xfrm>
            <a:off x="3707904" y="3723878"/>
            <a:ext cx="288008" cy="1008000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noAutofit/>
          </a:bodyPr>
          <a:lstStyle/>
          <a:p>
            <a:pPr algn="ctr"/>
            <a:r>
              <a:rPr lang="en-US" sz="800" dirty="0" smtClean="0"/>
              <a:t>Capacity Nodes</a:t>
            </a:r>
            <a:endParaRPr lang="en-US" sz="800" dirty="0"/>
          </a:p>
        </p:txBody>
      </p:sp>
      <p:grpSp>
        <p:nvGrpSpPr>
          <p:cNvPr id="151" name="Gruppieren 150"/>
          <p:cNvGrpSpPr/>
          <p:nvPr/>
        </p:nvGrpSpPr>
        <p:grpSpPr bwMode="gray">
          <a:xfrm>
            <a:off x="2762150" y="3939902"/>
            <a:ext cx="909750" cy="593551"/>
            <a:chOff x="2474118" y="3939902"/>
            <a:chExt cx="909750" cy="593551"/>
          </a:xfrm>
        </p:grpSpPr>
        <p:grpSp>
          <p:nvGrpSpPr>
            <p:cNvPr id="152" name="Group 58"/>
            <p:cNvGrpSpPr/>
            <p:nvPr/>
          </p:nvGrpSpPr>
          <p:grpSpPr bwMode="gray">
            <a:xfrm>
              <a:off x="2783793" y="3939902"/>
              <a:ext cx="600075" cy="304059"/>
              <a:chOff x="4388846" y="1050860"/>
              <a:chExt cx="600075" cy="304059"/>
            </a:xfrm>
          </p:grpSpPr>
          <p:pic>
            <p:nvPicPr>
              <p:cNvPr id="159" name="Picture 27" descr="Fujitsu-Plattenspeichersystem »ETERNUS DX440 S2«"/>
              <p:cNvPicPr>
                <a:picLocks noChangeAspect="1" noChangeArrowheads="1"/>
              </p:cNvPicPr>
              <p:nvPr/>
            </p:nvPicPr>
            <p:blipFill rotWithShape="1"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976" r="4157"/>
              <a:stretch/>
            </p:blipFill>
            <p:spPr bwMode="gray">
              <a:xfrm>
                <a:off x="4388846" y="1059582"/>
                <a:ext cx="600075" cy="295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image002"/>
              <p:cNvPicPr>
                <a:picLocks noChangeAspect="1" noChangeArrowheads="1"/>
              </p:cNvPicPr>
              <p:nvPr/>
            </p:nvPicPr>
            <p:blipFill rotWithShape="1"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77" r="3326" b="10611"/>
              <a:stretch/>
            </p:blipFill>
            <p:spPr bwMode="gray">
              <a:xfrm>
                <a:off x="4391228" y="1050860"/>
                <a:ext cx="595312" cy="9733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/>
            </p:spPr>
          </p:pic>
        </p:grpSp>
        <p:grpSp>
          <p:nvGrpSpPr>
            <p:cNvPr id="153" name="Group 58"/>
            <p:cNvGrpSpPr/>
            <p:nvPr/>
          </p:nvGrpSpPr>
          <p:grpSpPr bwMode="gray">
            <a:xfrm>
              <a:off x="2627784" y="4083918"/>
              <a:ext cx="600075" cy="304059"/>
              <a:chOff x="4388846" y="1050860"/>
              <a:chExt cx="600075" cy="304059"/>
            </a:xfrm>
          </p:grpSpPr>
          <p:pic>
            <p:nvPicPr>
              <p:cNvPr id="157" name="Picture 27" descr="Fujitsu-Plattenspeichersystem »ETERNUS DX440 S2«"/>
              <p:cNvPicPr>
                <a:picLocks noChangeAspect="1" noChangeArrowheads="1"/>
              </p:cNvPicPr>
              <p:nvPr/>
            </p:nvPicPr>
            <p:blipFill rotWithShape="1"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976" r="4157"/>
              <a:stretch/>
            </p:blipFill>
            <p:spPr bwMode="gray">
              <a:xfrm>
                <a:off x="4388846" y="1059582"/>
                <a:ext cx="600075" cy="295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2" descr="image002"/>
              <p:cNvPicPr>
                <a:picLocks noChangeAspect="1" noChangeArrowheads="1"/>
              </p:cNvPicPr>
              <p:nvPr/>
            </p:nvPicPr>
            <p:blipFill rotWithShape="1"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77" r="3326" b="10611"/>
              <a:stretch/>
            </p:blipFill>
            <p:spPr bwMode="gray">
              <a:xfrm>
                <a:off x="4391228" y="1050860"/>
                <a:ext cx="595312" cy="9733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/>
            </p:spPr>
          </p:pic>
        </p:grpSp>
        <p:grpSp>
          <p:nvGrpSpPr>
            <p:cNvPr id="154" name="Group 58"/>
            <p:cNvGrpSpPr/>
            <p:nvPr/>
          </p:nvGrpSpPr>
          <p:grpSpPr bwMode="gray">
            <a:xfrm>
              <a:off x="2474118" y="4229394"/>
              <a:ext cx="600075" cy="304059"/>
              <a:chOff x="4388846" y="1050860"/>
              <a:chExt cx="600075" cy="304059"/>
            </a:xfrm>
          </p:grpSpPr>
          <p:pic>
            <p:nvPicPr>
              <p:cNvPr id="155" name="Picture 27" descr="Fujitsu-Plattenspeichersystem »ETERNUS DX440 S2«"/>
              <p:cNvPicPr>
                <a:picLocks noChangeAspect="1" noChangeArrowheads="1"/>
              </p:cNvPicPr>
              <p:nvPr/>
            </p:nvPicPr>
            <p:blipFill rotWithShape="1"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976" r="4157"/>
              <a:stretch/>
            </p:blipFill>
            <p:spPr bwMode="gray">
              <a:xfrm>
                <a:off x="4388846" y="1059582"/>
                <a:ext cx="600075" cy="295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2" descr="image002"/>
              <p:cNvPicPr>
                <a:picLocks noChangeAspect="1" noChangeArrowheads="1"/>
              </p:cNvPicPr>
              <p:nvPr/>
            </p:nvPicPr>
            <p:blipFill rotWithShape="1"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77" r="3326" b="10611"/>
              <a:stretch/>
            </p:blipFill>
            <p:spPr bwMode="gray">
              <a:xfrm>
                <a:off x="4391228" y="1050860"/>
                <a:ext cx="595312" cy="9733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42147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ETERNUS CD10000 – storage nodes</a:t>
            </a:r>
            <a:endParaRPr lang="en-US" dirty="0"/>
          </a:p>
        </p:txBody>
      </p:sp>
      <p:sp>
        <p:nvSpPr>
          <p:cNvPr id="33" name="Auf der gleichen Seite des Rechtecks liegende Ecken abrunden 32"/>
          <p:cNvSpPr/>
          <p:nvPr>
            <p:custDataLst>
              <p:tags r:id="rId1"/>
            </p:custDataLst>
          </p:nvPr>
        </p:nvSpPr>
        <p:spPr bwMode="gray">
          <a:xfrm>
            <a:off x="250825" y="1058863"/>
            <a:ext cx="8642349" cy="1116843"/>
          </a:xfrm>
          <a:prstGeom prst="round2SameRect">
            <a:avLst>
              <a:gd name="adj1" fmla="val 11371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endParaRPr lang="en-US" sz="1600" dirty="0" smtClean="0">
              <a:solidFill>
                <a:schemeClr val="accent1"/>
              </a:solidFill>
            </a:endParaRPr>
          </a:p>
        </p:txBody>
      </p:sp>
      <p:sp>
        <p:nvSpPr>
          <p:cNvPr id="47" name="Auf der gleichen Seite des Rechtecks liegende Ecken abrunden 46"/>
          <p:cNvSpPr/>
          <p:nvPr>
            <p:custDataLst>
              <p:tags r:id="rId2"/>
            </p:custDataLst>
          </p:nvPr>
        </p:nvSpPr>
        <p:spPr bwMode="gray">
          <a:xfrm>
            <a:off x="323526" y="1131148"/>
            <a:ext cx="8496482" cy="1044558"/>
          </a:xfrm>
          <a:prstGeom prst="round2SameRect">
            <a:avLst>
              <a:gd name="adj1" fmla="val 12158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dirty="0">
                <a:solidFill>
                  <a:schemeClr val="tx1"/>
                </a:solidFill>
              </a:rPr>
              <a:t>Storage nodes built around industry standard server technology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using </a:t>
            </a:r>
            <a:r>
              <a:rPr lang="en-US" dirty="0">
                <a:solidFill>
                  <a:schemeClr val="tx1"/>
                </a:solidFill>
              </a:rPr>
              <a:t>PRIMERGY Servers and ETERNUS JX JBODs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dirty="0" smtClean="0">
                <a:solidFill>
                  <a:schemeClr val="tx1"/>
                </a:solidFill>
              </a:rPr>
              <a:t>Up to </a:t>
            </a:r>
            <a:r>
              <a:rPr lang="en-US" dirty="0">
                <a:solidFill>
                  <a:schemeClr val="tx1"/>
                </a:solidFill>
              </a:rPr>
              <a:t>200 nodes released in the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version</a:t>
            </a:r>
          </a:p>
        </p:txBody>
      </p:sp>
      <p:sp>
        <p:nvSpPr>
          <p:cNvPr id="48" name="Auf der gleichen Seite des Rechtecks liegende Ecken abrunden 47"/>
          <p:cNvSpPr/>
          <p:nvPr>
            <p:custDataLst>
              <p:tags r:id="rId3"/>
            </p:custDataLst>
          </p:nvPr>
        </p:nvSpPr>
        <p:spPr bwMode="gray">
          <a:xfrm>
            <a:off x="323528" y="1131148"/>
            <a:ext cx="8496482" cy="1044558"/>
          </a:xfrm>
          <a:prstGeom prst="round2SameRect">
            <a:avLst>
              <a:gd name="adj1" fmla="val 12158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200"/>
              </a:spcBef>
              <a:buClr>
                <a:schemeClr val="accent2"/>
              </a:buClr>
            </a:pP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49" name="Auf der gleichen Seite des Rechtecks liegende Ecken abrunden 48"/>
          <p:cNvSpPr/>
          <p:nvPr>
            <p:custDataLst>
              <p:tags r:id="rId4"/>
            </p:custDataLst>
          </p:nvPr>
        </p:nvSpPr>
        <p:spPr bwMode="gray">
          <a:xfrm>
            <a:off x="250825" y="2319722"/>
            <a:ext cx="2844000" cy="2484053"/>
          </a:xfrm>
          <a:prstGeom prst="round2SameRect">
            <a:avLst>
              <a:gd name="adj1" fmla="val 5113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Basic </a:t>
            </a:r>
            <a:r>
              <a:rPr lang="en-US" sz="1400" dirty="0" smtClean="0">
                <a:solidFill>
                  <a:schemeClr val="accent1"/>
                </a:solidFill>
              </a:rPr>
              <a:t>node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0" name="Auf der gleichen Seite des Rechtecks liegende Ecken abrunden 49"/>
          <p:cNvSpPr/>
          <p:nvPr>
            <p:custDataLst>
              <p:tags r:id="rId5"/>
            </p:custDataLst>
          </p:nvPr>
        </p:nvSpPr>
        <p:spPr bwMode="gray">
          <a:xfrm>
            <a:off x="323528" y="2679762"/>
            <a:ext cx="2700000" cy="2124000"/>
          </a:xfrm>
          <a:prstGeom prst="round2SameRect">
            <a:avLst>
              <a:gd name="adj1" fmla="val 5979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Delivers 12.6TB </a:t>
            </a:r>
            <a:r>
              <a:rPr lang="en-US" sz="1400" dirty="0">
                <a:solidFill>
                  <a:schemeClr val="tx1"/>
                </a:solidFill>
              </a:rPr>
              <a:t>using </a:t>
            </a:r>
            <a:r>
              <a:rPr lang="en-US" sz="1400" dirty="0" smtClean="0">
                <a:solidFill>
                  <a:schemeClr val="tx1"/>
                </a:solidFill>
              </a:rPr>
              <a:t>2.5" </a:t>
            </a:r>
            <a:r>
              <a:rPr lang="en-US" sz="1400" dirty="0">
                <a:solidFill>
                  <a:schemeClr val="tx1"/>
                </a:solidFill>
              </a:rPr>
              <a:t>SAS disks </a:t>
            </a:r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chemeClr val="tx1"/>
                </a:solidFill>
              </a:rPr>
              <a:t>10k rpm)</a:t>
            </a:r>
          </a:p>
        </p:txBody>
      </p:sp>
      <p:sp>
        <p:nvSpPr>
          <p:cNvPr id="51" name="Auf der gleichen Seite des Rechtecks liegende Ecken abrunden 50"/>
          <p:cNvSpPr/>
          <p:nvPr>
            <p:custDataLst>
              <p:tags r:id="rId6"/>
            </p:custDataLst>
          </p:nvPr>
        </p:nvSpPr>
        <p:spPr bwMode="gray">
          <a:xfrm>
            <a:off x="323530" y="2679762"/>
            <a:ext cx="2700000" cy="2124000"/>
          </a:xfrm>
          <a:prstGeom prst="round2SameRect">
            <a:avLst>
              <a:gd name="adj1" fmla="val 5979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200"/>
              </a:spcBef>
              <a:buClr>
                <a:schemeClr val="accent2"/>
              </a:buClr>
            </a:pP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52" name="Auf der gleichen Seite des Rechtecks liegende Ecken abrunden 51"/>
          <p:cNvSpPr/>
          <p:nvPr>
            <p:custDataLst>
              <p:tags r:id="rId7"/>
            </p:custDataLst>
          </p:nvPr>
        </p:nvSpPr>
        <p:spPr bwMode="gray">
          <a:xfrm>
            <a:off x="3168160" y="2319722"/>
            <a:ext cx="2808000" cy="2484053"/>
          </a:xfrm>
          <a:prstGeom prst="round2SameRect">
            <a:avLst>
              <a:gd name="adj1" fmla="val 5113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Performance </a:t>
            </a:r>
            <a:r>
              <a:rPr lang="en-US" sz="1400" dirty="0" smtClean="0">
                <a:solidFill>
                  <a:schemeClr val="accent1"/>
                </a:solidFill>
              </a:rPr>
              <a:t>node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3" name="Auf der gleichen Seite des Rechtecks liegende Ecken abrunden 52"/>
          <p:cNvSpPr/>
          <p:nvPr>
            <p:custDataLst>
              <p:tags r:id="rId8"/>
            </p:custDataLst>
          </p:nvPr>
        </p:nvSpPr>
        <p:spPr bwMode="gray">
          <a:xfrm>
            <a:off x="6044023" y="2319722"/>
            <a:ext cx="2844000" cy="2484053"/>
          </a:xfrm>
          <a:prstGeom prst="round2SameRect">
            <a:avLst>
              <a:gd name="adj1" fmla="val 5113"/>
              <a:gd name="adj2" fmla="val 0"/>
            </a:avLst>
          </a:prstGeom>
          <a:gradFill flip="none"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Ins="54000" rtlCol="0" anchor="t" anchorCtr="0"/>
          <a:lstStyle/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accent1"/>
                </a:solidFill>
              </a:rPr>
              <a:t>Capacity </a:t>
            </a:r>
            <a:r>
              <a:rPr lang="en-US" sz="1400" dirty="0" smtClean="0">
                <a:solidFill>
                  <a:schemeClr val="accent1"/>
                </a:solidFill>
              </a:rPr>
              <a:t>node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4" name="Auf der gleichen Seite des Rechtecks liegende Ecken abrunden 53"/>
          <p:cNvSpPr/>
          <p:nvPr>
            <p:custDataLst>
              <p:tags r:id="rId9"/>
            </p:custDataLst>
          </p:nvPr>
        </p:nvSpPr>
        <p:spPr bwMode="gray">
          <a:xfrm>
            <a:off x="6120172" y="2679762"/>
            <a:ext cx="2700000" cy="2124000"/>
          </a:xfrm>
          <a:prstGeom prst="round2SameRect">
            <a:avLst>
              <a:gd name="adj1" fmla="val 5979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Basic </a:t>
            </a:r>
            <a:r>
              <a:rPr lang="en-US" sz="1400" dirty="0">
                <a:solidFill>
                  <a:schemeClr val="tx1"/>
                </a:solidFill>
              </a:rPr>
              <a:t>node plus 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ETERNUS </a:t>
            </a:r>
            <a:r>
              <a:rPr lang="en-US" sz="1400" dirty="0">
                <a:solidFill>
                  <a:schemeClr val="tx1"/>
                </a:solidFill>
              </a:rPr>
              <a:t>JX60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Adds 240TB </a:t>
            </a:r>
            <a:r>
              <a:rPr lang="en-US" sz="1400" dirty="0">
                <a:solidFill>
                  <a:schemeClr val="tx1"/>
                </a:solidFill>
              </a:rPr>
              <a:t>of </a:t>
            </a:r>
            <a:r>
              <a:rPr lang="en-US" sz="1400" dirty="0" smtClean="0">
                <a:solidFill>
                  <a:schemeClr val="tx1"/>
                </a:solidFill>
              </a:rPr>
              <a:t>3.5"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SATA </a:t>
            </a:r>
            <a:r>
              <a:rPr lang="en-US" sz="1400" dirty="0">
                <a:solidFill>
                  <a:schemeClr val="tx1"/>
                </a:solidFill>
              </a:rPr>
              <a:t>disks (7.2k rpm)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252.6TB </a:t>
            </a:r>
            <a:r>
              <a:rPr lang="en-US" sz="1400" dirty="0">
                <a:solidFill>
                  <a:schemeClr val="tx1"/>
                </a:solidFill>
              </a:rPr>
              <a:t>total capacity</a:t>
            </a:r>
          </a:p>
        </p:txBody>
      </p:sp>
      <p:sp>
        <p:nvSpPr>
          <p:cNvPr id="55" name="Auf der gleichen Seite des Rechtecks liegende Ecken abrunden 54"/>
          <p:cNvSpPr/>
          <p:nvPr>
            <p:custDataLst>
              <p:tags r:id="rId10"/>
            </p:custDataLst>
          </p:nvPr>
        </p:nvSpPr>
        <p:spPr bwMode="gray">
          <a:xfrm>
            <a:off x="6120174" y="2679762"/>
            <a:ext cx="2700000" cy="2124000"/>
          </a:xfrm>
          <a:prstGeom prst="round2SameRect">
            <a:avLst>
              <a:gd name="adj1" fmla="val 5979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200"/>
              </a:spcBef>
              <a:buClr>
                <a:schemeClr val="accent2"/>
              </a:buClr>
            </a:pP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56" name="Auf der gleichen Seite des Rechtecks liegende Ecken abrunden 55"/>
          <p:cNvSpPr/>
          <p:nvPr>
            <p:custDataLst>
              <p:tags r:id="rId11"/>
            </p:custDataLst>
          </p:nvPr>
        </p:nvSpPr>
        <p:spPr bwMode="gray">
          <a:xfrm>
            <a:off x="3240150" y="2679762"/>
            <a:ext cx="2664000" cy="2124000"/>
          </a:xfrm>
          <a:prstGeom prst="round2SameRect">
            <a:avLst>
              <a:gd name="adj1" fmla="val 5979"/>
              <a:gd name="adj2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Basic node </a:t>
            </a:r>
            <a:r>
              <a:rPr lang="en-US" sz="1400" dirty="0">
                <a:solidFill>
                  <a:schemeClr val="tx1"/>
                </a:solidFill>
              </a:rPr>
              <a:t>plus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ETERNUS JX40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Adds 21.6TB of 2.5" 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SAS </a:t>
            </a:r>
            <a:r>
              <a:rPr lang="en-US" sz="1400" dirty="0">
                <a:solidFill>
                  <a:schemeClr val="tx1"/>
                </a:solidFill>
              </a:rPr>
              <a:t>disks </a:t>
            </a:r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chemeClr val="tx1"/>
                </a:solidFill>
              </a:rPr>
              <a:t>10k rpm)</a:t>
            </a:r>
          </a:p>
          <a:p>
            <a:pPr marL="266700" indent="-26670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1400" dirty="0" smtClean="0">
                <a:solidFill>
                  <a:schemeClr val="tx1"/>
                </a:solidFill>
              </a:rPr>
              <a:t>34.2TB </a:t>
            </a:r>
            <a:r>
              <a:rPr lang="en-US" sz="1400" dirty="0">
                <a:solidFill>
                  <a:schemeClr val="tx1"/>
                </a:solidFill>
              </a:rPr>
              <a:t>total capacity</a:t>
            </a:r>
          </a:p>
        </p:txBody>
      </p:sp>
      <p:sp>
        <p:nvSpPr>
          <p:cNvPr id="57" name="Auf der gleichen Seite des Rechtecks liegende Ecken abrunden 56"/>
          <p:cNvSpPr/>
          <p:nvPr>
            <p:custDataLst>
              <p:tags r:id="rId12"/>
            </p:custDataLst>
          </p:nvPr>
        </p:nvSpPr>
        <p:spPr bwMode="gray">
          <a:xfrm>
            <a:off x="3240152" y="2679762"/>
            <a:ext cx="2664000" cy="2124000"/>
          </a:xfrm>
          <a:prstGeom prst="round2SameRect">
            <a:avLst>
              <a:gd name="adj1" fmla="val 5979"/>
              <a:gd name="adj2" fmla="val 0"/>
            </a:avLst>
          </a:prstGeom>
          <a:noFill/>
          <a:ln w="9525">
            <a:gradFill>
              <a:gsLst>
                <a:gs pos="0">
                  <a:schemeClr val="accent1"/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marL="266700" indent="-266700">
              <a:spcBef>
                <a:spcPts val="200"/>
              </a:spcBef>
              <a:buClr>
                <a:schemeClr val="accent2"/>
              </a:buClr>
            </a:pPr>
            <a:endParaRPr lang="en-US" sz="1500" dirty="0" smtClean="0">
              <a:solidFill>
                <a:schemeClr val="tx1"/>
              </a:solidFill>
            </a:endParaRPr>
          </a:p>
        </p:txBody>
      </p:sp>
      <p:grpSp>
        <p:nvGrpSpPr>
          <p:cNvPr id="58" name="Group 3"/>
          <p:cNvGrpSpPr/>
          <p:nvPr/>
        </p:nvGrpSpPr>
        <p:grpSpPr bwMode="gray">
          <a:xfrm>
            <a:off x="3764531" y="4234273"/>
            <a:ext cx="1615238" cy="576571"/>
            <a:chOff x="755576" y="3003291"/>
            <a:chExt cx="1615238" cy="576571"/>
          </a:xfrm>
        </p:grpSpPr>
        <p:pic>
          <p:nvPicPr>
            <p:cNvPr id="59" name="Picture 4" descr="image00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55576" y="3003291"/>
              <a:ext cx="1615238" cy="28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" descr="image008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750"/>
            <a:stretch/>
          </p:blipFill>
          <p:spPr bwMode="gray">
            <a:xfrm>
              <a:off x="801290" y="3286529"/>
              <a:ext cx="1523810" cy="29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" name="Picture 4" descr="image0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865909" y="4528939"/>
            <a:ext cx="1615238" cy="2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uppieren 61"/>
          <p:cNvGrpSpPr/>
          <p:nvPr>
            <p:custDataLst>
              <p:tags r:id="rId13"/>
            </p:custDataLst>
          </p:nvPr>
        </p:nvGrpSpPr>
        <p:grpSpPr bwMode="gray">
          <a:xfrm>
            <a:off x="6623777" y="3939902"/>
            <a:ext cx="1684492" cy="870942"/>
            <a:chOff x="4933615" y="987574"/>
            <a:chExt cx="1684492" cy="870942"/>
          </a:xfrm>
        </p:grpSpPr>
        <p:pic>
          <p:nvPicPr>
            <p:cNvPr id="63" name="Picture 27" descr="Fujitsu-Plattenspeichersystem »ETERNUS DX440 S2«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33615" y="1031837"/>
              <a:ext cx="1684492" cy="826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002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74865" y="987574"/>
              <a:ext cx="161544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95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ADJUSTSHAPES_ARROWANGLE" val="45"/>
  <p:tag name="VCT_ADJUSTSHAPES_CHEVRONANGLE" val="60"/>
  <p:tag name="VCT_ADJUSTSHAPES_ROUNDRECTPOINTS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16-9_red.potx"/>
  <p:tag name="VCTMASTER" val="Fujitsu Master 16-9 red"/>
  <p:tag name="VCTORDER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If4qkDNUS_rYC7A5VX4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LmZz0YhWUSHDoyOyQ2PDQ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cJ5srhIEyOxpkqeOMdq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4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6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ANGLE" val="6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AjpTZITE2O2Lzk9eQ1b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VCT-RADIUS" val="1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heme/theme1.xml><?xml version="1.0" encoding="utf-8"?>
<a:theme xmlns:a="http://schemas.openxmlformats.org/drawingml/2006/main" name="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10.xml><?xml version="1.0" encoding="utf-8"?>
<a:theme xmlns:a="http://schemas.openxmlformats.org/drawingml/2006/main" name="Fujitsu Master 16-9 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 w="9525">
          <a:solidFill>
            <a:schemeClr val="tx2"/>
          </a:solidFill>
        </a:ln>
      </a:spPr>
      <a:bodyPr bIns="46800" rtlCol="0" anchor="t" anchorCtr="0"/>
      <a:lstStyle>
        <a:defPPr algn="r"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1_Master_16-9_red_FTS Public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Larissa-Design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5.xml><?xml version="1.0" encoding="utf-8"?>
<a:theme xmlns:a="http://schemas.openxmlformats.org/drawingml/2006/main" name="3_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6.xml><?xml version="1.0" encoding="utf-8"?>
<a:theme xmlns:a="http://schemas.openxmlformats.org/drawingml/2006/main" name="Standarddesign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7.xml><?xml version="1.0" encoding="utf-8"?>
<a:theme xmlns:a="http://schemas.openxmlformats.org/drawingml/2006/main" name="4_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8.xml><?xml version="1.0" encoding="utf-8"?>
<a:theme xmlns:a="http://schemas.openxmlformats.org/drawingml/2006/main" name="5_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ppt/theme/theme9.xml><?xml version="1.0" encoding="utf-8"?>
<a:theme xmlns:a="http://schemas.openxmlformats.org/drawingml/2006/main" name="6_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</a:gradFill>
        <a:ln/>
        <a:effectLst>
          <a:outerShdw blurRad="40000" dist="20000" dir="5400000" rotWithShape="0">
            <a:srgbClr val="000000">
              <a:alpha val="38000"/>
            </a:srgbClr>
          </a:outerShdw>
        </a:effectLst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MS-P Target Document" ma:contentTypeID="0x010100C3026355B3B34AA78DB56CCE5623D67A00F49483CB1E664844B987C67816D77E6D" ma:contentTypeVersion="2" ma:contentTypeDescription="Fujitsu DMS-P Document" ma:contentTypeScope="" ma:versionID="65153d75051795760134c84be21fa708">
  <xsd:schema xmlns:xsd="http://www.w3.org/2001/XMLSchema" xmlns:xs="http://www.w3.org/2001/XMLSchema" xmlns:p="http://schemas.microsoft.com/office/2006/metadata/properties" xmlns:ns1="http://schemas.microsoft.com/sharepoint/v3" xmlns:ns2="4bd79884-acf2-483c-9a3b-ba8db5496da9" targetNamespace="http://schemas.microsoft.com/office/2006/metadata/properties" ma:root="true" ma:fieldsID="24d5e1a6606e8c497bae7b169e1bf041" ns1:_="" ns2:_="">
    <xsd:import namespace="http://schemas.microsoft.com/sharepoint/v3"/>
    <xsd:import namespace="4bd79884-acf2-483c-9a3b-ba8db5496da9"/>
    <xsd:element name="properties">
      <xsd:complexType>
        <xsd:sequence>
          <xsd:element name="documentManagement">
            <xsd:complexType>
              <xsd:all>
                <xsd:element ref="ns1:Comments" minOccurs="0"/>
                <xsd:element ref="ns2:DmstdPublishingDate" minOccurs="0"/>
                <xsd:element ref="ns2:DmstdExpirationDate" minOccurs="0"/>
                <xsd:element ref="ns2:DmstdKeywords" minOccurs="0"/>
                <xsd:element ref="ns2:DmstdProductID" minOccurs="0"/>
                <xsd:element ref="ns2:DmstdTargetGroup" minOccurs="0"/>
                <xsd:element ref="ns2:DmstdDocumentClass" minOccurs="0"/>
                <xsd:element ref="ns2:DmstdLanguage" minOccurs="0"/>
                <xsd:element ref="ns2:DmstdCountry" minOccurs="0"/>
                <xsd:element ref="ns2:DmstdBusinessOwner" minOccurs="0"/>
                <xsd:element ref="ns2:DmstdPublishedVersion" minOccurs="0"/>
                <xsd:element ref="ns2:DmstdPermalin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ments" ma:index="5" nillable="true" ma:displayName="Comments" ma:internalName="Comme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79884-acf2-483c-9a3b-ba8db5496da9" elementFormDefault="qualified">
    <xsd:import namespace="http://schemas.microsoft.com/office/2006/documentManagement/types"/>
    <xsd:import namespace="http://schemas.microsoft.com/office/infopath/2007/PartnerControls"/>
    <xsd:element name="DmstdPublishingDate" ma:index="9" nillable="true" ma:displayName="Publishing Date" ma:description="" ma:format="DateOnly" ma:internalName="DmstdPublishingDate" ma:readOnly="true">
      <xsd:simpleType>
        <xsd:restriction base="dms:DateTime"/>
      </xsd:simpleType>
    </xsd:element>
    <xsd:element name="DmstdExpirationDate" ma:index="10" nillable="true" ma:displayName="Expiration Date" ma:description="" ma:format="DateOnly" ma:internalName="DmstdExpirationDate" ma:readOnly="true">
      <xsd:simpleType>
        <xsd:restriction base="dms:DateTime"/>
      </xsd:simpleType>
    </xsd:element>
    <xsd:element name="DmstdKeywords" ma:index="11" nillable="true" ma:displayName="Keywords" ma:description="" ma:internalName="DmstdKeywords" ma:readOnly="true">
      <xsd:simpleType>
        <xsd:restriction base="dms:Text"/>
      </xsd:simpleType>
    </xsd:element>
    <xsd:element name="DmstdProductID" ma:index="12" nillable="true" ma:displayName="ProductID" ma:description="" ma:internalName="DmstdProductID" ma:readOnly="true">
      <xsd:simpleType>
        <xsd:restriction base="dms:Text"/>
      </xsd:simpleType>
    </xsd:element>
    <xsd:element name="DmstdTargetGroup" ma:index="13" nillable="true" ma:displayName="Target Group" ma:description="" ma:internalName="DmstdTargetGroup" ma:readOnly="true">
      <xsd:simpleType>
        <xsd:restriction base="dms:Text"/>
      </xsd:simpleType>
    </xsd:element>
    <xsd:element name="DmstdDocumentClass" ma:index="14" nillable="true" ma:displayName="Document Class" ma:description="" ma:internalName="DmstdDocumentClass" ma:readOnly="true">
      <xsd:simpleType>
        <xsd:restriction base="dms:Text"/>
      </xsd:simpleType>
    </xsd:element>
    <xsd:element name="DmstdLanguage" ma:index="15" nillable="true" ma:displayName="Language" ma:description="" ma:internalName="DmstdLanguage" ma:readOnly="true">
      <xsd:simpleType>
        <xsd:restriction base="dms:Text"/>
      </xsd:simpleType>
    </xsd:element>
    <xsd:element name="DmstdCountry" ma:index="16" nillable="true" ma:displayName="Country" ma:description="" ma:internalName="DmstdCountry" ma:readOnly="true">
      <xsd:simpleType>
        <xsd:restriction base="dms:Text"/>
      </xsd:simpleType>
    </xsd:element>
    <xsd:element name="DmstdBusinessOwner" ma:index="17" nillable="true" ma:displayName="Business Owner" ma:description="" ma:internalName="DmstdBusinessOwner" ma:readOnly="true">
      <xsd:simpleType>
        <xsd:restriction base="dms:Text"/>
      </xsd:simpleType>
    </xsd:element>
    <xsd:element name="DmstdPublishedVersion" ma:index="18" nillable="true" ma:displayName="Published Version" ma:description="" ma:internalName="DmstdPublishedVersion" ma:readOnly="true">
      <xsd:simpleType>
        <xsd:restriction base="dms:Text"/>
      </xsd:simpleType>
    </xsd:element>
    <xsd:element name="DmstdPermalinkID" ma:index="19" nillable="true" ma:displayName="PermalinkID" ma:description="" ma:indexed="true" ma:internalName="DmstdPermalinkID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http://schemas.microsoft.com/sharepoint/v3">16:9 Version</Comments>
    <DmstdPermalinkID xmlns="4bd79884-acf2-483c-9a3b-ba8db5496da9">ddd53f27-4407-4033-bd9d-51a7fed21f7e</DmstdPermalinkID>
    <DmstdProductID xmlns="4bd79884-acf2-483c-9a3b-ba8db5496da9">com;aboutus;corporate</DmstdProductID>
    <DmstdLanguage xmlns="4bd79884-acf2-483c-9a3b-ba8db5496da9">en</DmstdLanguage>
    <DmstdBusinessOwner xmlns="4bd79884-acf2-483c-9a3b-ba8db5496da9">romy.albrecht@ts.fujitsu.com</DmstdBusinessOwner>
    <DmstdKeywords xmlns="4bd79884-acf2-483c-9a3b-ba8db5496da9" xsi:nil="true"/>
    <DmstdPublishedVersion xmlns="4bd79884-acf2-483c-9a3b-ba8db5496da9">72.0</DmstdPublishedVersion>
    <DmstdCountry xmlns="4bd79884-acf2-483c-9a3b-ba8db5496da9">INT</DmstdCountry>
    <DmstdPublishingDate xmlns="4bd79884-acf2-483c-9a3b-ba8db5496da9">2010-09-13T22:00:00+00:00</DmstdPublishingDate>
    <DmstdExpirationDate xmlns="4bd79884-acf2-483c-9a3b-ba8db5496da9" xsi:nil="true"/>
    <DmstdTargetGroup xmlns="4bd79884-acf2-483c-9a3b-ba8db5496da9">PartnerAll</DmstdTargetGroup>
    <DmstdDocumentClass xmlns="4bd79884-acf2-483c-9a3b-ba8db5496da9">Presentation</DmstdDocumentClass>
  </documentManagement>
</p:properties>
</file>

<file path=customXml/itemProps1.xml><?xml version="1.0" encoding="utf-8"?>
<ds:datastoreItem xmlns:ds="http://schemas.openxmlformats.org/officeDocument/2006/customXml" ds:itemID="{63144363-DB79-4956-8228-FAB70993C7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EFFFA3-F5AA-42D6-A259-E21864EA7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bd79884-acf2-483c-9a3b-ba8db5496d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76C366-7A82-4CE1-9777-0B5CD876E736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sharepoint/v3"/>
    <ds:schemaRef ds:uri="4bd79884-acf2-483c-9a3b-ba8db5496da9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 4-3_red.potx</Template>
  <TotalTime>1885</TotalTime>
  <Words>595</Words>
  <Application>Microsoft Office PowerPoint</Application>
  <PresentationFormat>On-screen Show (16:9)</PresentationFormat>
  <Paragraphs>176</Paragraphs>
  <Slides>14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Master 4-3_red</vt:lpstr>
      <vt:lpstr>1_Master 4-3_red</vt:lpstr>
      <vt:lpstr>Benutzerdefiniertes Design</vt:lpstr>
      <vt:lpstr>2_Master 4-3_red</vt:lpstr>
      <vt:lpstr>3_Master 4-3_red</vt:lpstr>
      <vt:lpstr>Standarddesign</vt:lpstr>
      <vt:lpstr>4_Master 4-3_red</vt:lpstr>
      <vt:lpstr>5_Master 4-3_red</vt:lpstr>
      <vt:lpstr>6_Master 4-3_red</vt:lpstr>
      <vt:lpstr>Fujitsu Master 16-9 red</vt:lpstr>
      <vt:lpstr>1_Master_16-9_red_FTS Public</vt:lpstr>
      <vt:lpstr>think-cell Folie</vt:lpstr>
      <vt:lpstr>PowerPoint Presentation</vt:lpstr>
      <vt:lpstr>Levyjärjestelmä tarjonta kasvaa ja monipuolistuu</vt:lpstr>
      <vt:lpstr>ETERNUS CD10000 Hyper Scale Storage Appliance</vt:lpstr>
      <vt:lpstr>Nopeasti kohoavat tallennusmäärät ohjaavat uuteen teknologiaan</vt:lpstr>
      <vt:lpstr>Perinteinen Scale-out storage auttaa mutta..</vt:lpstr>
      <vt:lpstr>Miten perinteisen Scaleout Storage ja ETERNUS CD10000 erovat toisistaan</vt:lpstr>
      <vt:lpstr>Uusi scale-out storage Fujitsulta</vt:lpstr>
      <vt:lpstr>Hyperscale, software-defined storage: ETERNUS CD10000</vt:lpstr>
      <vt:lpstr>ETERNUS CD10000 – storage nodes</vt:lpstr>
      <vt:lpstr>Tyypillisiä käyttökohteita</vt:lpstr>
      <vt:lpstr>Tyypillisiä käyttökohteita</vt:lpstr>
      <vt:lpstr>Tyypillisiä käyttökohteita</vt:lpstr>
      <vt:lpstr>Tyypillisiä käyttökohteita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Coporate Presentation</dc:title>
  <dc:creator>FUJITSU</dc:creator>
  <cp:lastModifiedBy>Risto Laine</cp:lastModifiedBy>
  <cp:revision>823</cp:revision>
  <cp:lastPrinted>2012-07-22T08:25:57Z</cp:lastPrinted>
  <dcterms:created xsi:type="dcterms:W3CDTF">2010-10-12T11:25:58Z</dcterms:created>
  <dcterms:modified xsi:type="dcterms:W3CDTF">2014-10-31T12:07:23Z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02052012-002</vt:lpwstr>
  </property>
  <property fmtid="{D5CDD505-2E9C-101B-9397-08002B2CF9AE}" pid="3" name="DmsptDocumentClass">
    <vt:lpwstr>55;#Presentation|01258e6f-8f30-4251-b4f8-6e8bf481262f</vt:lpwstr>
  </property>
  <property fmtid="{D5CDD505-2E9C-101B-9397-08002B2CF9AE}" pid="4" name="DmsptProductID">
    <vt:lpwstr>106;#com|f5ead074-c9e2-4466-8e82-531e745f5b28;#42;#aboutus|53271ea4-0809-4dce-82ef-219ed2e9a14e;#114;#corporate|f437d6a0-9ff4-405f-807a-bfa8aa79114f</vt:lpwstr>
  </property>
  <property fmtid="{D5CDD505-2E9C-101B-9397-08002B2CF9AE}" pid="5" name="ContentTypeId">
    <vt:lpwstr>0x010100C3026355B3B34AA78DB56CCE5623D67A00F49483CB1E664844B987C67816D77E6D</vt:lpwstr>
  </property>
  <property fmtid="{D5CDD505-2E9C-101B-9397-08002B2CF9AE}" pid="6" name="DmsetCountry">
    <vt:lpwstr>108;#INT|1fe11aef-267e-4d03-81c3-f7ada8e07c3f</vt:lpwstr>
  </property>
  <property fmtid="{D5CDD505-2E9C-101B-9397-08002B2CF9AE}" pid="7" name="DmsptTargetGroup">
    <vt:lpwstr>3;#PartnerAll|ef2c30ad-2217-4ab1-af01-e9aa96a0e79c</vt:lpwstr>
  </property>
  <property fmtid="{D5CDD505-2E9C-101B-9397-08002B2CF9AE}" pid="8" name="DmsptKeywords">
    <vt:lpwstr/>
  </property>
  <property fmtid="{D5CDD505-2E9C-101B-9397-08002B2CF9AE}" pid="9" name="DmsetLanguage">
    <vt:lpwstr>94;#en|08d53672-91fb-4344-9f6e-c4077da3d8bc</vt:lpwstr>
  </property>
  <property fmtid="{D5CDD505-2E9C-101B-9397-08002B2CF9AE}" pid="11" name="_NewReviewCycle">
    <vt:lpwstr/>
  </property>
</Properties>
</file>